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642" r:id="rId2"/>
    <p:sldId id="263" r:id="rId3"/>
    <p:sldId id="606" r:id="rId4"/>
    <p:sldId id="264" r:id="rId5"/>
    <p:sldId id="265" r:id="rId6"/>
    <p:sldId id="618" r:id="rId7"/>
    <p:sldId id="482" r:id="rId8"/>
    <p:sldId id="630" r:id="rId9"/>
    <p:sldId id="631" r:id="rId10"/>
    <p:sldId id="632" r:id="rId11"/>
    <p:sldId id="636" r:id="rId12"/>
    <p:sldId id="637" r:id="rId13"/>
    <p:sldId id="638" r:id="rId14"/>
    <p:sldId id="639" r:id="rId15"/>
    <p:sldId id="640" r:id="rId16"/>
    <p:sldId id="641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837"/>
    <a:srgbClr val="FFAA71"/>
    <a:srgbClr val="3399FF"/>
    <a:srgbClr val="0000FF"/>
    <a:srgbClr val="FFFF00"/>
    <a:srgbClr val="CC0000"/>
    <a:srgbClr val="FF6600"/>
    <a:srgbClr val="FFC69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31" autoAdjust="0"/>
    <p:restoredTop sz="94660"/>
  </p:normalViewPr>
  <p:slideViewPr>
    <p:cSldViewPr>
      <p:cViewPr varScale="1">
        <p:scale>
          <a:sx n="57" d="100"/>
          <a:sy n="57" d="100"/>
        </p:scale>
        <p:origin x="-32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1479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ADAE6B4-1E03-4AF8-BEEB-DB97AECC86E6}" type="datetimeFigureOut">
              <a:rPr lang="ru-RU"/>
              <a:pPr>
                <a:defRPr/>
              </a:pPr>
              <a:t>18.04.2012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EBD0237-AF1F-411E-98AF-F35AC8BB3A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3886200" y="8685213"/>
            <a:ext cx="296862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249" tIns="46445" rIns="93249" bIns="46445" anchor="b"/>
          <a:lstStyle/>
          <a:p>
            <a:pPr algn="r" defTabSz="449263">
              <a:buClr>
                <a:srgbClr val="003366"/>
              </a:buClr>
              <a:buSzPct val="100000"/>
              <a:buFont typeface="Verdana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</a:pPr>
            <a:fld id="{314CFE59-27E3-4CF1-A652-99C6A4C159BC}" type="slidenum">
              <a:rPr lang="en-GB" sz="1200">
                <a:solidFill>
                  <a:srgbClr val="000000"/>
                </a:solidFill>
                <a:latin typeface="Verdana" pitchFamily="34" charset="0"/>
                <a:cs typeface="Lucida Sans Unicode" pitchFamily="34" charset="0"/>
              </a:rPr>
              <a:pPr algn="r" defTabSz="449263">
                <a:buClr>
                  <a:srgbClr val="003366"/>
                </a:buClr>
                <a:buSzPct val="100000"/>
                <a:buFont typeface="Verdana" pitchFamily="34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6725" algn="l"/>
                  <a:tab pos="8535988" algn="l"/>
                  <a:tab pos="8985250" algn="l"/>
                </a:tabLst>
              </a:pPr>
              <a:t>2</a:t>
            </a:fld>
            <a:endParaRPr lang="en-GB" sz="1200">
              <a:solidFill>
                <a:srgbClr val="000000"/>
              </a:solidFill>
              <a:latin typeface="Verdana" pitchFamily="34" charset="0"/>
              <a:cs typeface="Lucida Sans Unicode" pitchFamily="34" charset="0"/>
            </a:endParaRP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0" y="8685213"/>
            <a:ext cx="296862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249" tIns="46445" rIns="93249" bIns="46445" anchor="b"/>
          <a:lstStyle/>
          <a:p>
            <a:pPr defTabSz="449263">
              <a:buClr>
                <a:srgbClr val="003366"/>
              </a:buClr>
              <a:buSzPct val="100000"/>
              <a:buFont typeface="Verdana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</a:pPr>
            <a:endParaRPr lang="ru-RU" sz="1200">
              <a:solidFill>
                <a:srgbClr val="000000"/>
              </a:solidFill>
              <a:latin typeface="Verdana" pitchFamily="34" charset="0"/>
              <a:cs typeface="Lucida Sans Unicode" pitchFamily="34" charset="0"/>
            </a:endParaRP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0" y="0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249" tIns="46445" rIns="93249" bIns="46445"/>
          <a:lstStyle/>
          <a:p>
            <a:pPr defTabSz="449263">
              <a:buClr>
                <a:srgbClr val="003366"/>
              </a:buClr>
              <a:buSzPct val="100000"/>
              <a:buFont typeface="Verdana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</a:pPr>
            <a:endParaRPr lang="ru-RU" sz="1200">
              <a:solidFill>
                <a:srgbClr val="000000"/>
              </a:solidFill>
              <a:latin typeface="Verdana" pitchFamily="34" charset="0"/>
              <a:cs typeface="Lucida Sans Unicode" pitchFamily="34" charset="0"/>
            </a:endParaRP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3886200" y="0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249" tIns="46445" rIns="93249" bIns="46445"/>
          <a:lstStyle/>
          <a:p>
            <a:pPr algn="r" defTabSz="449263">
              <a:buClr>
                <a:srgbClr val="003366"/>
              </a:buClr>
              <a:buSzPct val="100000"/>
              <a:buFont typeface="Verdana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</a:pPr>
            <a:fld id="{5DB1897F-F5B8-47E8-ADCC-509CC0D4678C}" type="datetime1">
              <a:rPr lang="en-GB" sz="1200">
                <a:solidFill>
                  <a:srgbClr val="000000"/>
                </a:solidFill>
                <a:latin typeface="Verdana" pitchFamily="34" charset="0"/>
                <a:cs typeface="Lucida Sans Unicode" pitchFamily="34" charset="0"/>
              </a:rPr>
              <a:pPr algn="r" defTabSz="449263">
                <a:buClr>
                  <a:srgbClr val="003366"/>
                </a:buClr>
                <a:buSzPct val="100000"/>
                <a:buFont typeface="Verdana" pitchFamily="34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6725" algn="l"/>
                  <a:tab pos="8535988" algn="l"/>
                  <a:tab pos="8985250" algn="l"/>
                </a:tabLst>
              </a:pPr>
              <a:t>18/04/2012</a:t>
            </a:fld>
            <a:endParaRPr lang="en-GB" sz="1200">
              <a:solidFill>
                <a:srgbClr val="000000"/>
              </a:solidFill>
              <a:latin typeface="Verdana" pitchFamily="34" charset="0"/>
              <a:cs typeface="Lucida Sans Unicode" pitchFamily="34" charset="0"/>
            </a:endParaRP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6490" tIns="48245" rIns="96490" bIns="48245" anchor="b"/>
          <a:lstStyle/>
          <a:p>
            <a:pPr algn="r" defTabSz="449263">
              <a:buClr>
                <a:srgbClr val="000000"/>
              </a:buClr>
              <a:buSzPct val="100000"/>
              <a:buFont typeface="Verdana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</a:pPr>
            <a:fld id="{FB4FE623-65A3-424E-A817-061321D053C1}" type="slidenum">
              <a:rPr lang="en-GB" sz="1200">
                <a:solidFill>
                  <a:srgbClr val="000000"/>
                </a:solidFill>
                <a:latin typeface="Verdana" pitchFamily="34" charset="0"/>
                <a:cs typeface="Lucida Sans Unicode" pitchFamily="34" charset="0"/>
              </a:rPr>
              <a:pPr algn="r" defTabSz="449263">
                <a:buClr>
                  <a:srgbClr val="000000"/>
                </a:buClr>
                <a:buSzPct val="100000"/>
                <a:buFont typeface="Verdana" pitchFamily="34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6725" algn="l"/>
                  <a:tab pos="8535988" algn="l"/>
                  <a:tab pos="8985250" algn="l"/>
                </a:tabLst>
              </a:pPr>
              <a:t>2</a:t>
            </a:fld>
            <a:endParaRPr lang="en-GB" sz="1200">
              <a:solidFill>
                <a:srgbClr val="000000"/>
              </a:solidFill>
              <a:latin typeface="Verdana" pitchFamily="34" charset="0"/>
              <a:cs typeface="Lucida Sans Unicode" pitchFamily="34" charset="0"/>
            </a:endParaRP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923925" y="685800"/>
            <a:ext cx="50101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49" tIns="45725" rIns="91449" bIns="45725" anchor="ctr"/>
          <a:lstStyle/>
          <a:p>
            <a:pPr algn="ctr" defTabSz="449263">
              <a:lnSpc>
                <a:spcPct val="93000"/>
              </a:lnSpc>
              <a:spcBef>
                <a:spcPts val="338"/>
              </a:spcBef>
              <a:buClr>
                <a:srgbClr val="993300"/>
              </a:buClr>
              <a:buSzPct val="100000"/>
              <a:buFont typeface="Arial" charset="0"/>
              <a:buNone/>
            </a:pPr>
            <a:endParaRPr lang="ru-RU">
              <a:solidFill>
                <a:schemeClr val="bg1"/>
              </a:solidFill>
              <a:cs typeface="Lucida Sans Unicode" pitchFamily="34" charset="0"/>
            </a:endParaRPr>
          </a:p>
        </p:txBody>
      </p:sp>
      <p:sp>
        <p:nvSpPr>
          <p:cNvPr id="35848" name="Rectangle 8"/>
          <p:cNvSpPr>
            <a:spLocks noGrp="1" noChangeArrowheads="1"/>
          </p:cNvSpPr>
          <p:nvPr>
            <p:ph type="body"/>
          </p:nvPr>
        </p:nvSpPr>
        <p:spPr bwMode="auto">
          <a:xfrm>
            <a:off x="687388" y="4346575"/>
            <a:ext cx="5481637" cy="4116388"/>
          </a:xfrm>
          <a:noFill/>
        </p:spPr>
        <p:txBody>
          <a:bodyPr wrap="none" lIns="96490" tIns="48245" rIns="96490" bIns="48245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3886200" y="8685213"/>
            <a:ext cx="296862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249" tIns="46445" rIns="93249" bIns="46445" anchor="b"/>
          <a:lstStyle/>
          <a:p>
            <a:pPr algn="r" defTabSz="449263">
              <a:buClr>
                <a:srgbClr val="003366"/>
              </a:buClr>
              <a:buSzPct val="100000"/>
              <a:buFont typeface="Verdana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</a:pPr>
            <a:fld id="{520FAA00-B668-4998-A835-AB3FA2F3DCC1}" type="slidenum">
              <a:rPr lang="en-GB" sz="1200">
                <a:solidFill>
                  <a:srgbClr val="000000"/>
                </a:solidFill>
                <a:latin typeface="Verdana" pitchFamily="34" charset="0"/>
                <a:cs typeface="Lucida Sans Unicode" pitchFamily="34" charset="0"/>
              </a:rPr>
              <a:pPr algn="r" defTabSz="449263">
                <a:buClr>
                  <a:srgbClr val="003366"/>
                </a:buClr>
                <a:buSzPct val="100000"/>
                <a:buFont typeface="Verdana" pitchFamily="34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6725" algn="l"/>
                  <a:tab pos="8535988" algn="l"/>
                  <a:tab pos="8985250" algn="l"/>
                </a:tabLst>
              </a:pPr>
              <a:t>3</a:t>
            </a:fld>
            <a:endParaRPr lang="en-GB" sz="1200">
              <a:solidFill>
                <a:srgbClr val="000000"/>
              </a:solidFill>
              <a:latin typeface="Verdana" pitchFamily="34" charset="0"/>
              <a:cs typeface="Lucida Sans Unicode" pitchFamily="34" charset="0"/>
            </a:endParaRP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0" y="8685213"/>
            <a:ext cx="296862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249" tIns="46445" rIns="93249" bIns="46445" anchor="b"/>
          <a:lstStyle/>
          <a:p>
            <a:pPr defTabSz="449263">
              <a:buClr>
                <a:srgbClr val="003366"/>
              </a:buClr>
              <a:buSzPct val="100000"/>
              <a:buFont typeface="Verdana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</a:pPr>
            <a:endParaRPr lang="ru-RU" sz="1200">
              <a:solidFill>
                <a:srgbClr val="000000"/>
              </a:solidFill>
              <a:latin typeface="Verdana" pitchFamily="34" charset="0"/>
              <a:cs typeface="Lucida Sans Unicode" pitchFamily="34" charset="0"/>
            </a:endParaRP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0" y="0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249" tIns="46445" rIns="93249" bIns="46445"/>
          <a:lstStyle/>
          <a:p>
            <a:pPr defTabSz="449263">
              <a:buClr>
                <a:srgbClr val="003366"/>
              </a:buClr>
              <a:buSzPct val="100000"/>
              <a:buFont typeface="Verdana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</a:pPr>
            <a:endParaRPr lang="ru-RU" sz="1200">
              <a:solidFill>
                <a:srgbClr val="000000"/>
              </a:solidFill>
              <a:latin typeface="Verdana" pitchFamily="34" charset="0"/>
              <a:cs typeface="Lucida Sans Unicode" pitchFamily="34" charset="0"/>
            </a:endParaRP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3886200" y="0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249" tIns="46445" rIns="93249" bIns="46445"/>
          <a:lstStyle/>
          <a:p>
            <a:pPr algn="r" defTabSz="449263">
              <a:buClr>
                <a:srgbClr val="003366"/>
              </a:buClr>
              <a:buSzPct val="100000"/>
              <a:buFont typeface="Verdana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</a:pPr>
            <a:fld id="{07CA7493-E727-4931-892B-686C032C0D82}" type="datetime1">
              <a:rPr lang="en-GB" sz="1200">
                <a:solidFill>
                  <a:srgbClr val="000000"/>
                </a:solidFill>
                <a:latin typeface="Verdana" pitchFamily="34" charset="0"/>
                <a:cs typeface="Lucida Sans Unicode" pitchFamily="34" charset="0"/>
              </a:rPr>
              <a:pPr algn="r" defTabSz="449263">
                <a:buClr>
                  <a:srgbClr val="003366"/>
                </a:buClr>
                <a:buSzPct val="100000"/>
                <a:buFont typeface="Verdana" pitchFamily="34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6725" algn="l"/>
                  <a:tab pos="8535988" algn="l"/>
                  <a:tab pos="8985250" algn="l"/>
                </a:tabLst>
              </a:pPr>
              <a:t>18/04/2012</a:t>
            </a:fld>
            <a:endParaRPr lang="en-GB" sz="1200">
              <a:solidFill>
                <a:srgbClr val="000000"/>
              </a:solidFill>
              <a:latin typeface="Verdana" pitchFamily="34" charset="0"/>
              <a:cs typeface="Lucida Sans Unicode" pitchFamily="34" charset="0"/>
            </a:endParaRP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6490" tIns="48245" rIns="96490" bIns="48245" anchor="b"/>
          <a:lstStyle/>
          <a:p>
            <a:pPr algn="r" defTabSz="449263">
              <a:buClr>
                <a:srgbClr val="000000"/>
              </a:buClr>
              <a:buSzPct val="100000"/>
              <a:buFont typeface="Verdana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</a:pPr>
            <a:fld id="{EE5B6631-D3C3-4A22-ABBF-546AABF932EE}" type="slidenum">
              <a:rPr lang="en-GB" sz="1200">
                <a:solidFill>
                  <a:srgbClr val="000000"/>
                </a:solidFill>
                <a:latin typeface="Verdana" pitchFamily="34" charset="0"/>
                <a:cs typeface="Lucida Sans Unicode" pitchFamily="34" charset="0"/>
              </a:rPr>
              <a:pPr algn="r" defTabSz="449263">
                <a:buClr>
                  <a:srgbClr val="000000"/>
                </a:buClr>
                <a:buSzPct val="100000"/>
                <a:buFont typeface="Verdana" pitchFamily="34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6725" algn="l"/>
                  <a:tab pos="8535988" algn="l"/>
                  <a:tab pos="8985250" algn="l"/>
                </a:tabLst>
              </a:pPr>
              <a:t>3</a:t>
            </a:fld>
            <a:endParaRPr lang="en-GB" sz="1200">
              <a:solidFill>
                <a:srgbClr val="000000"/>
              </a:solidFill>
              <a:latin typeface="Verdana" pitchFamily="34" charset="0"/>
              <a:cs typeface="Lucida Sans Unicode" pitchFamily="34" charset="0"/>
            </a:endParaRPr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923925" y="685800"/>
            <a:ext cx="50101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49" tIns="45725" rIns="91449" bIns="45725" anchor="ctr"/>
          <a:lstStyle/>
          <a:p>
            <a:pPr algn="ctr" defTabSz="449263">
              <a:lnSpc>
                <a:spcPct val="93000"/>
              </a:lnSpc>
              <a:spcBef>
                <a:spcPts val="338"/>
              </a:spcBef>
              <a:buClr>
                <a:srgbClr val="993300"/>
              </a:buClr>
              <a:buSzPct val="100000"/>
              <a:buFont typeface="Arial" charset="0"/>
              <a:buNone/>
            </a:pPr>
            <a:endParaRPr lang="ru-RU">
              <a:solidFill>
                <a:schemeClr val="bg1"/>
              </a:solidFill>
              <a:cs typeface="Lucida Sans Unicode" pitchFamily="34" charset="0"/>
            </a:endParaRPr>
          </a:p>
        </p:txBody>
      </p:sp>
      <p:sp>
        <p:nvSpPr>
          <p:cNvPr id="37896" name="Rectangle 8"/>
          <p:cNvSpPr>
            <a:spLocks noGrp="1" noChangeArrowheads="1"/>
          </p:cNvSpPr>
          <p:nvPr>
            <p:ph type="body"/>
          </p:nvPr>
        </p:nvSpPr>
        <p:spPr bwMode="auto">
          <a:xfrm>
            <a:off x="687388" y="4346575"/>
            <a:ext cx="5481637" cy="4116388"/>
          </a:xfrm>
          <a:noFill/>
        </p:spPr>
        <p:txBody>
          <a:bodyPr wrap="none" lIns="96490" tIns="48245" rIns="96490" bIns="48245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3886200" y="8685213"/>
            <a:ext cx="296862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249" tIns="46445" rIns="93249" bIns="46445" anchor="b"/>
          <a:lstStyle/>
          <a:p>
            <a:pPr algn="r" defTabSz="449263">
              <a:buClr>
                <a:srgbClr val="003366"/>
              </a:buClr>
              <a:buSzPct val="100000"/>
              <a:buFont typeface="Verdana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</a:pPr>
            <a:fld id="{75449AC1-B6AE-49DC-A925-4778D5CADD2C}" type="slidenum">
              <a:rPr lang="en-GB" sz="1200">
                <a:solidFill>
                  <a:srgbClr val="000000"/>
                </a:solidFill>
                <a:latin typeface="Verdana" pitchFamily="34" charset="0"/>
                <a:cs typeface="Lucida Sans Unicode" pitchFamily="34" charset="0"/>
              </a:rPr>
              <a:pPr algn="r" defTabSz="449263">
                <a:buClr>
                  <a:srgbClr val="003366"/>
                </a:buClr>
                <a:buSzPct val="100000"/>
                <a:buFont typeface="Verdana" pitchFamily="34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6725" algn="l"/>
                  <a:tab pos="8535988" algn="l"/>
                  <a:tab pos="8985250" algn="l"/>
                </a:tabLst>
              </a:pPr>
              <a:t>4</a:t>
            </a:fld>
            <a:endParaRPr lang="en-GB" sz="1200">
              <a:solidFill>
                <a:srgbClr val="000000"/>
              </a:solidFill>
              <a:latin typeface="Verdana" pitchFamily="34" charset="0"/>
              <a:cs typeface="Lucida Sans Unicode" pitchFamily="34" charset="0"/>
            </a:endParaRP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0" y="8685213"/>
            <a:ext cx="296862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249" tIns="46445" rIns="93249" bIns="46445" anchor="b"/>
          <a:lstStyle/>
          <a:p>
            <a:pPr defTabSz="449263">
              <a:buClr>
                <a:srgbClr val="003366"/>
              </a:buClr>
              <a:buSzPct val="100000"/>
              <a:buFont typeface="Verdana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</a:pPr>
            <a:endParaRPr lang="ru-RU" sz="1200">
              <a:solidFill>
                <a:srgbClr val="000000"/>
              </a:solidFill>
              <a:latin typeface="Verdana" pitchFamily="34" charset="0"/>
              <a:cs typeface="Lucida Sans Unicode" pitchFamily="34" charset="0"/>
            </a:endParaRP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0" y="0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249" tIns="46445" rIns="93249" bIns="46445"/>
          <a:lstStyle/>
          <a:p>
            <a:pPr defTabSz="449263">
              <a:buClr>
                <a:srgbClr val="003366"/>
              </a:buClr>
              <a:buSzPct val="100000"/>
              <a:buFont typeface="Verdana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</a:pPr>
            <a:endParaRPr lang="ru-RU" sz="1200">
              <a:solidFill>
                <a:srgbClr val="000000"/>
              </a:solidFill>
              <a:latin typeface="Verdana" pitchFamily="34" charset="0"/>
              <a:cs typeface="Lucida Sans Unicode" pitchFamily="34" charset="0"/>
            </a:endParaRP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3886200" y="0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249" tIns="46445" rIns="93249" bIns="46445"/>
          <a:lstStyle/>
          <a:p>
            <a:pPr algn="r" defTabSz="449263">
              <a:buClr>
                <a:srgbClr val="003366"/>
              </a:buClr>
              <a:buSzPct val="100000"/>
              <a:buFont typeface="Verdana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</a:pPr>
            <a:fld id="{2D351AC5-4E5C-4447-B8B0-8177EEBC32B9}" type="datetime1">
              <a:rPr lang="en-GB" sz="1200">
                <a:solidFill>
                  <a:srgbClr val="000000"/>
                </a:solidFill>
                <a:latin typeface="Verdana" pitchFamily="34" charset="0"/>
                <a:cs typeface="Lucida Sans Unicode" pitchFamily="34" charset="0"/>
              </a:rPr>
              <a:pPr algn="r" defTabSz="449263">
                <a:buClr>
                  <a:srgbClr val="003366"/>
                </a:buClr>
                <a:buSzPct val="100000"/>
                <a:buFont typeface="Verdana" pitchFamily="34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6725" algn="l"/>
                  <a:tab pos="8535988" algn="l"/>
                  <a:tab pos="8985250" algn="l"/>
                </a:tabLst>
              </a:pPr>
              <a:t>18/04/2012</a:t>
            </a:fld>
            <a:endParaRPr lang="en-GB" sz="1200">
              <a:solidFill>
                <a:srgbClr val="000000"/>
              </a:solidFill>
              <a:latin typeface="Verdana" pitchFamily="34" charset="0"/>
              <a:cs typeface="Lucida Sans Unicode" pitchFamily="34" charset="0"/>
            </a:endParaRP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6490" tIns="48245" rIns="96490" bIns="48245" anchor="b"/>
          <a:lstStyle/>
          <a:p>
            <a:pPr algn="r" defTabSz="449263">
              <a:buClr>
                <a:srgbClr val="000000"/>
              </a:buClr>
              <a:buSzPct val="100000"/>
              <a:buFont typeface="Verdana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</a:pPr>
            <a:fld id="{08A9264C-4C9B-4B27-831D-D1FDDC4C445C}" type="slidenum">
              <a:rPr lang="en-GB" sz="1200">
                <a:solidFill>
                  <a:srgbClr val="000000"/>
                </a:solidFill>
                <a:latin typeface="Verdana" pitchFamily="34" charset="0"/>
                <a:cs typeface="Lucida Sans Unicode" pitchFamily="34" charset="0"/>
              </a:rPr>
              <a:pPr algn="r" defTabSz="449263">
                <a:buClr>
                  <a:srgbClr val="000000"/>
                </a:buClr>
                <a:buSzPct val="100000"/>
                <a:buFont typeface="Verdana" pitchFamily="34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6725" algn="l"/>
                  <a:tab pos="8535988" algn="l"/>
                  <a:tab pos="8985250" algn="l"/>
                </a:tabLst>
              </a:pPr>
              <a:t>4</a:t>
            </a:fld>
            <a:endParaRPr lang="en-GB" sz="1200">
              <a:solidFill>
                <a:srgbClr val="000000"/>
              </a:solidFill>
              <a:latin typeface="Verdana" pitchFamily="34" charset="0"/>
              <a:cs typeface="Lucida Sans Unicode" pitchFamily="34" charset="0"/>
            </a:endParaRP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923925" y="685800"/>
            <a:ext cx="50101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49" tIns="45725" rIns="91449" bIns="45725" anchor="ctr"/>
          <a:lstStyle/>
          <a:p>
            <a:pPr algn="ctr" defTabSz="449263">
              <a:lnSpc>
                <a:spcPct val="93000"/>
              </a:lnSpc>
              <a:spcBef>
                <a:spcPts val="338"/>
              </a:spcBef>
              <a:buClr>
                <a:srgbClr val="993300"/>
              </a:buClr>
              <a:buSzPct val="100000"/>
              <a:buFont typeface="Arial" charset="0"/>
              <a:buNone/>
            </a:pPr>
            <a:endParaRPr lang="ru-RU">
              <a:solidFill>
                <a:schemeClr val="bg1"/>
              </a:solidFill>
              <a:cs typeface="Lucida Sans Unicode" pitchFamily="34" charset="0"/>
            </a:endParaRPr>
          </a:p>
        </p:txBody>
      </p:sp>
      <p:sp>
        <p:nvSpPr>
          <p:cNvPr id="39944" name="Rectangle 8"/>
          <p:cNvSpPr>
            <a:spLocks noGrp="1" noChangeArrowheads="1"/>
          </p:cNvSpPr>
          <p:nvPr>
            <p:ph type="body"/>
          </p:nvPr>
        </p:nvSpPr>
        <p:spPr bwMode="auto">
          <a:xfrm>
            <a:off x="687388" y="4346575"/>
            <a:ext cx="5481637" cy="4116388"/>
          </a:xfrm>
          <a:noFill/>
        </p:spPr>
        <p:txBody>
          <a:bodyPr wrap="none" lIns="96490" tIns="48245" rIns="96490" bIns="48245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3886200" y="8685213"/>
            <a:ext cx="296862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249" tIns="46445" rIns="93249" bIns="46445" anchor="b"/>
          <a:lstStyle/>
          <a:p>
            <a:pPr algn="r" defTabSz="449263">
              <a:buClr>
                <a:srgbClr val="003366"/>
              </a:buClr>
              <a:buSzPct val="100000"/>
              <a:buFont typeface="Verdana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</a:pPr>
            <a:fld id="{71AAC3A5-9701-406C-A7AD-C5AB23C9D5EE}" type="slidenum">
              <a:rPr lang="en-GB" sz="1200">
                <a:solidFill>
                  <a:srgbClr val="000000"/>
                </a:solidFill>
                <a:latin typeface="Verdana" pitchFamily="34" charset="0"/>
                <a:cs typeface="Lucida Sans Unicode" pitchFamily="34" charset="0"/>
              </a:rPr>
              <a:pPr algn="r" defTabSz="449263">
                <a:buClr>
                  <a:srgbClr val="003366"/>
                </a:buClr>
                <a:buSzPct val="100000"/>
                <a:buFont typeface="Verdana" pitchFamily="34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6725" algn="l"/>
                  <a:tab pos="8535988" algn="l"/>
                  <a:tab pos="8985250" algn="l"/>
                </a:tabLst>
              </a:pPr>
              <a:t>5</a:t>
            </a:fld>
            <a:endParaRPr lang="en-GB" sz="1200">
              <a:solidFill>
                <a:srgbClr val="000000"/>
              </a:solidFill>
              <a:latin typeface="Verdana" pitchFamily="34" charset="0"/>
              <a:cs typeface="Lucida Sans Unicode" pitchFamily="34" charset="0"/>
            </a:endParaRP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0" y="8685213"/>
            <a:ext cx="296862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249" tIns="46445" rIns="93249" bIns="46445" anchor="b"/>
          <a:lstStyle/>
          <a:p>
            <a:pPr defTabSz="449263">
              <a:buClr>
                <a:srgbClr val="003366"/>
              </a:buClr>
              <a:buSzPct val="100000"/>
              <a:buFont typeface="Verdana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</a:pPr>
            <a:endParaRPr lang="ru-RU" sz="1200">
              <a:solidFill>
                <a:srgbClr val="000000"/>
              </a:solidFill>
              <a:latin typeface="Verdana" pitchFamily="34" charset="0"/>
              <a:cs typeface="Lucida Sans Unicode" pitchFamily="34" charset="0"/>
            </a:endParaRP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0" y="0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249" tIns="46445" rIns="93249" bIns="46445"/>
          <a:lstStyle/>
          <a:p>
            <a:pPr defTabSz="449263">
              <a:buClr>
                <a:srgbClr val="003366"/>
              </a:buClr>
              <a:buSzPct val="100000"/>
              <a:buFont typeface="Verdana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</a:pPr>
            <a:endParaRPr lang="ru-RU" sz="1200">
              <a:solidFill>
                <a:srgbClr val="000000"/>
              </a:solidFill>
              <a:latin typeface="Verdana" pitchFamily="34" charset="0"/>
              <a:cs typeface="Lucida Sans Unicode" pitchFamily="34" charset="0"/>
            </a:endParaRP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3886200" y="0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3249" tIns="46445" rIns="93249" bIns="46445"/>
          <a:lstStyle/>
          <a:p>
            <a:pPr algn="r" defTabSz="449263">
              <a:buClr>
                <a:srgbClr val="003366"/>
              </a:buClr>
              <a:buSzPct val="100000"/>
              <a:buFont typeface="Verdana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</a:pPr>
            <a:fld id="{697B6416-9C94-49BA-A34B-2EA7085C3430}" type="datetime1">
              <a:rPr lang="en-GB" sz="1200">
                <a:solidFill>
                  <a:srgbClr val="000000"/>
                </a:solidFill>
                <a:latin typeface="Verdana" pitchFamily="34" charset="0"/>
                <a:cs typeface="Lucida Sans Unicode" pitchFamily="34" charset="0"/>
              </a:rPr>
              <a:pPr algn="r" defTabSz="449263">
                <a:buClr>
                  <a:srgbClr val="003366"/>
                </a:buClr>
                <a:buSzPct val="100000"/>
                <a:buFont typeface="Verdana" pitchFamily="34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6725" algn="l"/>
                  <a:tab pos="8535988" algn="l"/>
                  <a:tab pos="8985250" algn="l"/>
                </a:tabLst>
              </a:pPr>
              <a:t>18/04/2012</a:t>
            </a:fld>
            <a:endParaRPr lang="en-GB" sz="1200">
              <a:solidFill>
                <a:srgbClr val="000000"/>
              </a:solidFill>
              <a:latin typeface="Verdana" pitchFamily="34" charset="0"/>
              <a:cs typeface="Lucida Sans Unicode" pitchFamily="34" charset="0"/>
            </a:endParaRP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6490" tIns="48245" rIns="96490" bIns="48245" anchor="b"/>
          <a:lstStyle/>
          <a:p>
            <a:pPr algn="r" defTabSz="449263">
              <a:buClr>
                <a:srgbClr val="000000"/>
              </a:buClr>
              <a:buSzPct val="100000"/>
              <a:buFont typeface="Verdana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</a:pPr>
            <a:fld id="{81D0645E-BEA7-4B3F-A3ED-AAB464221366}" type="slidenum">
              <a:rPr lang="en-GB" sz="1200">
                <a:solidFill>
                  <a:srgbClr val="000000"/>
                </a:solidFill>
                <a:latin typeface="Verdana" pitchFamily="34" charset="0"/>
                <a:cs typeface="Lucida Sans Unicode" pitchFamily="34" charset="0"/>
              </a:rPr>
              <a:pPr algn="r" defTabSz="449263">
                <a:buClr>
                  <a:srgbClr val="000000"/>
                </a:buClr>
                <a:buSzPct val="100000"/>
                <a:buFont typeface="Verdana" pitchFamily="34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6725" algn="l"/>
                  <a:tab pos="8535988" algn="l"/>
                  <a:tab pos="8985250" algn="l"/>
                </a:tabLst>
              </a:pPr>
              <a:t>5</a:t>
            </a:fld>
            <a:endParaRPr lang="en-GB" sz="1200">
              <a:solidFill>
                <a:srgbClr val="000000"/>
              </a:solidFill>
              <a:latin typeface="Verdana" pitchFamily="34" charset="0"/>
              <a:cs typeface="Lucida Sans Unicode" pitchFamily="34" charset="0"/>
            </a:endParaRPr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923925" y="685800"/>
            <a:ext cx="50101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49" tIns="45725" rIns="91449" bIns="45725" anchor="ctr"/>
          <a:lstStyle/>
          <a:p>
            <a:pPr algn="ctr" defTabSz="449263">
              <a:lnSpc>
                <a:spcPct val="93000"/>
              </a:lnSpc>
              <a:spcBef>
                <a:spcPts val="338"/>
              </a:spcBef>
              <a:buClr>
                <a:srgbClr val="993300"/>
              </a:buClr>
              <a:buSzPct val="100000"/>
              <a:buFont typeface="Arial" charset="0"/>
              <a:buNone/>
            </a:pPr>
            <a:endParaRPr lang="ru-RU">
              <a:solidFill>
                <a:schemeClr val="bg1"/>
              </a:solidFill>
              <a:cs typeface="Lucida Sans Unicode" pitchFamily="34" charset="0"/>
            </a:endParaRPr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body"/>
          </p:nvPr>
        </p:nvSpPr>
        <p:spPr bwMode="auto">
          <a:xfrm>
            <a:off x="687388" y="4346575"/>
            <a:ext cx="5481637" cy="4116388"/>
          </a:xfrm>
          <a:noFill/>
        </p:spPr>
        <p:txBody>
          <a:bodyPr wrap="none" lIns="96490" tIns="48245" rIns="96490" bIns="48245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E9F9E-5627-4EA1-8C54-B75CDF4EAC80}" type="datetimeFigureOut">
              <a:rPr lang="ru-RU"/>
              <a:pPr>
                <a:defRPr/>
              </a:pPr>
              <a:t>18.04.2012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28972-F5EE-4B40-89EA-7426274714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Равнобедренный треугольник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D5137-D6E4-49AB-AE14-69C86F1EBB4B}" type="datetimeFigureOut">
              <a:rPr lang="ru-RU"/>
              <a:pPr>
                <a:defRPr/>
              </a:pPr>
              <a:t>18.04.2012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0D9EC-99B9-4C33-ABCE-AEF1C8F26D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DC766-FC98-4F7D-9BEC-D9CCC68BE7FB}" type="datetimeFigureOut">
              <a:rPr lang="ru-RU"/>
              <a:pPr>
                <a:defRPr/>
              </a:pPr>
              <a:t>18.04.2012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978DB-F7BA-4C6A-AD5C-D9EDF873B9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51E33-5F0D-4D4B-A93E-AB0F4391EEB1}" type="datetimeFigureOut">
              <a:rPr lang="ru-RU"/>
              <a:pPr>
                <a:defRPr/>
              </a:pPr>
              <a:t>18.04.2012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6F76D-1BD8-4511-A820-B6B4800755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5D523-CFFB-4893-BAAD-A366D5C8BA74}" type="datetimeFigureOut">
              <a:rPr lang="ru-RU"/>
              <a:pPr>
                <a:defRPr/>
              </a:pPr>
              <a:t>18.04.2012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FE7CA-5172-447B-9A12-B65E57AA13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228BD-1EB2-4F21-A70A-E02887356B4B}" type="datetimeFigureOut">
              <a:rPr lang="ru-RU"/>
              <a:pPr>
                <a:defRPr/>
              </a:pPr>
              <a:t>18.04.2012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F9B70-308D-4ACD-B461-A138325499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AB7A-86E5-41AC-879D-E9DC5A0E0544}" type="datetimeFigureOut">
              <a:rPr lang="ru-RU"/>
              <a:pPr>
                <a:defRPr/>
              </a:pPr>
              <a:t>18.04.2012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43D5D-B357-4763-BAA6-3261EC1B0B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Равнобедренный треугольник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93933-D46C-428F-BEB8-741BA6815220}" type="datetimeFigureOut">
              <a:rPr lang="ru-RU"/>
              <a:pPr>
                <a:defRPr/>
              </a:pPr>
              <a:t>18.04.2012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436B3-A18B-4EA2-AEA8-72E84C8830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Равнобедренный треугольник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9AB7F-69B4-4890-8D5A-41B94E03F040}" type="datetimeFigureOut">
              <a:rPr lang="ru-RU"/>
              <a:pPr>
                <a:defRPr/>
              </a:pPr>
              <a:t>18.04.2012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7747B-E70C-46C5-B257-13A87EB8E8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11D4B-2579-46C8-BB2D-AAC71B476853}" type="datetimeFigureOut">
              <a:rPr lang="ru-RU"/>
              <a:pPr>
                <a:defRPr/>
              </a:pPr>
              <a:t>18.04.2012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C7BE0-40E6-416B-A459-3F0D1869A8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4F20A-484A-496A-9B69-DA7121B8C519}" type="datetimeFigureOut">
              <a:rPr lang="ru-RU"/>
              <a:pPr>
                <a:defRPr/>
              </a:pPr>
              <a:t>18.04.2012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AFFB5-09EE-485C-B5EF-FCA26ACC28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DAE39A68-D646-432A-BA70-B6FEAA92F46A}" type="datetimeFigureOut">
              <a:rPr lang="ru-RU"/>
              <a:pPr>
                <a:defRPr/>
              </a:pPr>
              <a:t>18.04.2012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454CD360-6DD1-4124-9308-715BB5DAA9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3" r:id="rId3"/>
    <p:sldLayoutId id="2147483682" r:id="rId4"/>
    <p:sldLayoutId id="2147483686" r:id="rId5"/>
    <p:sldLayoutId id="2147483687" r:id="rId6"/>
    <p:sldLayoutId id="2147483688" r:id="rId7"/>
    <p:sldLayoutId id="2147483689" r:id="rId8"/>
    <p:sldLayoutId id="2147483681" r:id="rId9"/>
    <p:sldLayoutId id="2147483690" r:id="rId10"/>
    <p:sldLayoutId id="214748368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/>
          </p:cNvSpPr>
          <p:nvPr>
            <p:ph type="ctrTitle" idx="4294967295"/>
          </p:nvPr>
        </p:nvSpPr>
        <p:spPr>
          <a:xfrm>
            <a:off x="1042988" y="3789363"/>
            <a:ext cx="7772400" cy="1470025"/>
          </a:xfrm>
        </p:spPr>
        <p:txBody>
          <a:bodyPr/>
          <a:lstStyle/>
          <a:p>
            <a:r>
              <a:rPr lang="ru-RU" sz="2800" b="1" smtClean="0">
                <a:solidFill>
                  <a:schemeClr val="tx1"/>
                </a:solidFill>
              </a:rPr>
              <a:t/>
            </a:r>
            <a:br>
              <a:rPr lang="ru-RU" sz="2800" b="1" smtClean="0">
                <a:solidFill>
                  <a:schemeClr val="tx1"/>
                </a:solidFill>
              </a:rPr>
            </a:br>
            <a:r>
              <a:rPr lang="ru-RU" sz="2800" b="1" smtClean="0">
                <a:solidFill>
                  <a:schemeClr val="tx1"/>
                </a:solidFill>
              </a:rPr>
              <a:t/>
            </a:r>
            <a:br>
              <a:rPr lang="ru-RU" sz="2800" b="1" smtClean="0">
                <a:solidFill>
                  <a:schemeClr val="tx1"/>
                </a:solidFill>
              </a:rPr>
            </a:br>
            <a:r>
              <a:rPr lang="ru-RU" sz="2800" b="1" smtClean="0">
                <a:solidFill>
                  <a:schemeClr val="tx1"/>
                </a:solidFill>
              </a:rPr>
              <a:t>Подготовка продуктового предложения при продвижении продукта»</a:t>
            </a:r>
            <a:br>
              <a:rPr lang="ru-RU" sz="2800" b="1" smtClean="0">
                <a:solidFill>
                  <a:schemeClr val="tx1"/>
                </a:solidFill>
              </a:rPr>
            </a:br>
            <a:r>
              <a:rPr lang="ru-RU" sz="2800" b="1" smtClean="0">
                <a:solidFill>
                  <a:schemeClr val="tx1"/>
                </a:solidFill>
              </a:rPr>
              <a:t/>
            </a:r>
            <a:br>
              <a:rPr lang="ru-RU" sz="2800" b="1" smtClean="0">
                <a:solidFill>
                  <a:schemeClr val="tx1"/>
                </a:solidFill>
              </a:rPr>
            </a:br>
            <a:r>
              <a:rPr lang="ru-RU" sz="2800" b="1" smtClean="0">
                <a:solidFill>
                  <a:schemeClr val="tx1"/>
                </a:solidFill>
              </a:rPr>
              <a:t>1. Что нужно учесть при представлении проекта</a:t>
            </a:r>
            <a:br>
              <a:rPr lang="ru-RU" sz="2800" b="1" smtClean="0">
                <a:solidFill>
                  <a:schemeClr val="tx1"/>
                </a:solidFill>
              </a:rPr>
            </a:br>
            <a:endParaRPr lang="ru-RU" sz="2800" b="1" smtClean="0">
              <a:solidFill>
                <a:schemeClr val="tx1"/>
              </a:solidFill>
            </a:endParaRPr>
          </a:p>
        </p:txBody>
      </p:sp>
      <p:sp>
        <p:nvSpPr>
          <p:cNvPr id="200707" name="Rectangle 3"/>
          <p:cNvSpPr>
            <a:spLocks noGrp="1"/>
          </p:cNvSpPr>
          <p:nvPr>
            <p:ph type="subTitle" idx="4294967295"/>
          </p:nvPr>
        </p:nvSpPr>
        <p:spPr>
          <a:xfrm>
            <a:off x="1476375" y="5157788"/>
            <a:ext cx="6400800" cy="504825"/>
          </a:xfrm>
        </p:spPr>
        <p:txBody>
          <a:bodyPr/>
          <a:lstStyle/>
          <a:p>
            <a:pPr marL="0" indent="0" algn="ctr">
              <a:buFont typeface="Wingdings 3" pitchFamily="18" charset="2"/>
              <a:buNone/>
            </a:pPr>
            <a:r>
              <a:rPr lang="ru-RU" smtClean="0"/>
              <a:t>Нониашвили Алексей </a:t>
            </a:r>
          </a:p>
        </p:txBody>
      </p:sp>
      <p:pic>
        <p:nvPicPr>
          <p:cNvPr id="20070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7900" y="0"/>
            <a:ext cx="4356100" cy="26241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Заголовок 1"/>
          <p:cNvSpPr>
            <a:spLocks noGrp="1"/>
          </p:cNvSpPr>
          <p:nvPr>
            <p:ph type="title"/>
          </p:nvPr>
        </p:nvSpPr>
        <p:spPr>
          <a:xfrm>
            <a:off x="428625" y="152400"/>
            <a:ext cx="8258175" cy="490538"/>
          </a:xfrm>
        </p:spPr>
        <p:txBody>
          <a:bodyPr anchor="t"/>
          <a:lstStyle/>
          <a:p>
            <a:pPr eaLnBrk="1" hangingPunct="1"/>
            <a:r>
              <a:rPr lang="ru-RU" sz="2400" smtClean="0"/>
              <a:t>Ключевые потребительские ценности продукта</a:t>
            </a:r>
          </a:p>
        </p:txBody>
      </p:sp>
      <p:sp>
        <p:nvSpPr>
          <p:cNvPr id="49154" name="Содержимое 2"/>
          <p:cNvSpPr>
            <a:spLocks noGrp="1"/>
          </p:cNvSpPr>
          <p:nvPr>
            <p:ph sz="quarter" idx="1"/>
          </p:nvPr>
        </p:nvSpPr>
        <p:spPr>
          <a:xfrm>
            <a:off x="214313" y="1143000"/>
            <a:ext cx="4857750" cy="2357438"/>
          </a:xfrm>
        </p:spPr>
        <p:txBody>
          <a:bodyPr/>
          <a:lstStyle/>
          <a:p>
            <a:pPr eaLnBrk="1" hangingPunct="1"/>
            <a:r>
              <a:rPr lang="ru-RU" sz="2400" smtClean="0"/>
              <a:t>При описании проекта важно структурировать продуктовые предложения по отдельным целевым группам потребительской цепочки.</a:t>
            </a: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500688" y="1285875"/>
            <a:ext cx="3286125" cy="10001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Вычленяем цепочку «потребителей» 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500688" y="2786063"/>
            <a:ext cx="3286125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Определяем потребности каждого из них 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500688" y="4214813"/>
            <a:ext cx="3286125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Определяем «нашего» потребителя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500688" y="5500688"/>
            <a:ext cx="3286125" cy="10572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Связываем потребительские ценности с характеристиками объекта</a:t>
            </a:r>
          </a:p>
          <a:p>
            <a:pPr algn="ctr">
              <a:defRPr/>
            </a:pPr>
            <a:endParaRPr lang="ru-RU" dirty="0"/>
          </a:p>
        </p:txBody>
      </p:sp>
      <p:cxnSp>
        <p:nvCxnSpPr>
          <p:cNvPr id="10" name="Прямая со стрелкой 9"/>
          <p:cNvCxnSpPr>
            <a:stCxn id="5" idx="2"/>
            <a:endCxn id="6" idx="0"/>
          </p:cNvCxnSpPr>
          <p:nvPr/>
        </p:nvCxnSpPr>
        <p:spPr>
          <a:xfrm rot="5400000">
            <a:off x="6894512" y="2535238"/>
            <a:ext cx="50006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6" idx="2"/>
            <a:endCxn id="7" idx="0"/>
          </p:cNvCxnSpPr>
          <p:nvPr/>
        </p:nvCxnSpPr>
        <p:spPr>
          <a:xfrm rot="5400000">
            <a:off x="6886575" y="3957638"/>
            <a:ext cx="51593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7" idx="2"/>
            <a:endCxn id="8" idx="0"/>
          </p:cNvCxnSpPr>
          <p:nvPr/>
        </p:nvCxnSpPr>
        <p:spPr>
          <a:xfrm rot="5400000">
            <a:off x="6958806" y="5315744"/>
            <a:ext cx="3714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Box 1"/>
          <p:cNvSpPr txBox="1">
            <a:spLocks noChangeArrowheads="1"/>
          </p:cNvSpPr>
          <p:nvPr/>
        </p:nvSpPr>
        <p:spPr bwMode="auto">
          <a:xfrm>
            <a:off x="642938" y="1928813"/>
            <a:ext cx="7858125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Вывод1: Обращение к конечному пользователю, без  учета потребностей и ограничений цепочки посредников, приводит к невозможности или затруднению обеспечения высоких показателей по продажам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Дата 3"/>
          <p:cNvSpPr txBox="1">
            <a:spLocks noGrp="1"/>
          </p:cNvSpPr>
          <p:nvPr/>
        </p:nvSpPr>
        <p:spPr bwMode="auto">
          <a:xfrm>
            <a:off x="7178675" y="404813"/>
            <a:ext cx="1728788" cy="23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fld id="{F2B4B233-C431-4C24-9005-3917DA73242F}" type="datetime1">
              <a:rPr lang="ru-RU" sz="1200" i="1">
                <a:solidFill>
                  <a:schemeClr val="bg1"/>
                </a:solidFill>
                <a:latin typeface="Verdana" pitchFamily="34" charset="0"/>
                <a:cs typeface="Arial" charset="0"/>
              </a:rPr>
              <a:pPr/>
              <a:t>18.04.2012</a:t>
            </a:fld>
            <a:endParaRPr lang="ru-RU" sz="1200" i="1">
              <a:solidFill>
                <a:schemeClr val="bg1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52226" name="Номер слайда 4"/>
          <p:cNvSpPr txBox="1">
            <a:spLocks noGrp="1"/>
          </p:cNvSpPr>
          <p:nvPr/>
        </p:nvSpPr>
        <p:spPr bwMode="auto">
          <a:xfrm>
            <a:off x="0" y="6526213"/>
            <a:ext cx="53975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fld id="{0C77C38B-4133-4590-A001-AC0FD8B299B4}" type="slidenum">
              <a:rPr lang="ru-RU" sz="1400">
                <a:solidFill>
                  <a:srgbClr val="008080"/>
                </a:solidFill>
                <a:cs typeface="Arial" charset="0"/>
              </a:rPr>
              <a:pPr/>
              <a:t>12</a:t>
            </a:fld>
            <a:endParaRPr lang="ru-RU" sz="1400">
              <a:solidFill>
                <a:srgbClr val="008080"/>
              </a:solidFill>
              <a:cs typeface="Arial" charset="0"/>
            </a:endParaRPr>
          </a:p>
        </p:txBody>
      </p:sp>
      <p:grpSp>
        <p:nvGrpSpPr>
          <p:cNvPr id="52227" name="Группа 113"/>
          <p:cNvGrpSpPr>
            <a:grpSpLocks/>
          </p:cNvGrpSpPr>
          <p:nvPr/>
        </p:nvGrpSpPr>
        <p:grpSpPr bwMode="auto">
          <a:xfrm>
            <a:off x="1000125" y="1071563"/>
            <a:ext cx="7485063" cy="4256087"/>
            <a:chOff x="4695648" y="817668"/>
            <a:chExt cx="3003010" cy="1790262"/>
          </a:xfrm>
        </p:grpSpPr>
        <p:cxnSp>
          <p:nvCxnSpPr>
            <p:cNvPr id="108" name="Соединительная линия уступом 107"/>
            <p:cNvCxnSpPr/>
            <p:nvPr/>
          </p:nvCxnSpPr>
          <p:spPr bwMode="auto">
            <a:xfrm rot="5400000" flipH="1" flipV="1">
              <a:off x="3802629" y="1711264"/>
              <a:ext cx="1788926" cy="1734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11" name="Соединительная линия уступом 107"/>
            <p:cNvCxnSpPr/>
            <p:nvPr/>
          </p:nvCxnSpPr>
          <p:spPr bwMode="auto">
            <a:xfrm>
              <a:off x="4695648" y="2606594"/>
              <a:ext cx="3003010" cy="1336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127" name="Соединительная линия уступом 126"/>
          <p:cNvCxnSpPr>
            <a:stCxn id="120" idx="7"/>
            <a:endCxn id="123" idx="3"/>
          </p:cNvCxnSpPr>
          <p:nvPr/>
        </p:nvCxnSpPr>
        <p:spPr bwMode="auto">
          <a:xfrm rot="5400000" flipH="1" flipV="1">
            <a:off x="2222103" y="3263276"/>
            <a:ext cx="879475" cy="87120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9" name="Соединительная линия уступом 126"/>
          <p:cNvCxnSpPr>
            <a:cxnSpLocks noChangeShapeType="1"/>
            <a:stCxn id="122" idx="7"/>
            <a:endCxn id="124" idx="3"/>
          </p:cNvCxnSpPr>
          <p:nvPr/>
        </p:nvCxnSpPr>
        <p:spPr bwMode="auto">
          <a:xfrm flipV="1">
            <a:off x="4797425" y="3357563"/>
            <a:ext cx="946150" cy="762000"/>
          </a:xfrm>
          <a:prstGeom prst="straightConnector1">
            <a:avLst/>
          </a:prstGeom>
          <a:noFill/>
          <a:ln w="38100" algn="ctr">
            <a:solidFill>
              <a:srgbClr val="FFFFFF"/>
            </a:solidFill>
            <a:round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cxnSp>
        <p:nvCxnSpPr>
          <p:cNvPr id="130" name="Соединительная линия уступом 126"/>
          <p:cNvCxnSpPr>
            <a:cxnSpLocks noChangeShapeType="1"/>
            <a:endCxn id="125" idx="3"/>
          </p:cNvCxnSpPr>
          <p:nvPr/>
        </p:nvCxnSpPr>
        <p:spPr bwMode="auto">
          <a:xfrm flipV="1">
            <a:off x="6227763" y="2557463"/>
            <a:ext cx="1222375" cy="511175"/>
          </a:xfrm>
          <a:prstGeom prst="straightConnector1">
            <a:avLst/>
          </a:prstGeom>
          <a:noFill/>
          <a:ln w="38100" algn="ctr">
            <a:solidFill>
              <a:srgbClr val="FFFFFF"/>
            </a:solidFill>
            <a:round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cxnSp>
        <p:nvCxnSpPr>
          <p:cNvPr id="131" name="Соединительная линия уступом 126"/>
          <p:cNvCxnSpPr>
            <a:stCxn id="123" idx="5"/>
            <a:endCxn id="122" idx="1"/>
          </p:cNvCxnSpPr>
          <p:nvPr/>
        </p:nvCxnSpPr>
        <p:spPr bwMode="auto">
          <a:xfrm rot="16200000" flipH="1">
            <a:off x="3507303" y="3289916"/>
            <a:ext cx="879475" cy="81792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20" name="Овал 119"/>
          <p:cNvSpPr/>
          <p:nvPr/>
        </p:nvSpPr>
        <p:spPr bwMode="auto">
          <a:xfrm>
            <a:off x="1692275" y="4056063"/>
            <a:ext cx="623888" cy="568325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>
            <a:normAutofit/>
          </a:bodyPr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22" name="Овал 121"/>
          <p:cNvSpPr/>
          <p:nvPr/>
        </p:nvSpPr>
        <p:spPr bwMode="auto">
          <a:xfrm>
            <a:off x="4264025" y="4056063"/>
            <a:ext cx="625475" cy="568325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>
            <a:normAutofit/>
          </a:bodyPr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23" name="Овал 122"/>
          <p:cNvSpPr/>
          <p:nvPr/>
        </p:nvSpPr>
        <p:spPr bwMode="auto">
          <a:xfrm>
            <a:off x="3006725" y="2773363"/>
            <a:ext cx="623888" cy="569912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>
            <a:normAutofit/>
          </a:bodyPr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24" name="Овал 123"/>
          <p:cNvSpPr/>
          <p:nvPr/>
        </p:nvSpPr>
        <p:spPr bwMode="auto">
          <a:xfrm>
            <a:off x="5651500" y="2852738"/>
            <a:ext cx="625475" cy="568325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>
            <a:normAutofit/>
          </a:bodyPr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25" name="Овал 124"/>
          <p:cNvSpPr/>
          <p:nvPr/>
        </p:nvSpPr>
        <p:spPr bwMode="auto">
          <a:xfrm>
            <a:off x="7358063" y="2071688"/>
            <a:ext cx="623887" cy="568325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>
            <a:normAutofit/>
          </a:bodyPr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52237" name="Заголовок 8"/>
          <p:cNvSpPr txBox="1">
            <a:spLocks/>
          </p:cNvSpPr>
          <p:nvPr/>
        </p:nvSpPr>
        <p:spPr bwMode="auto">
          <a:xfrm>
            <a:off x="1785938" y="857250"/>
            <a:ext cx="62865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04800" indent="-304800">
              <a:lnSpc>
                <a:spcPct val="115000"/>
              </a:lnSpc>
              <a:spcBef>
                <a:spcPct val="20000"/>
              </a:spcBef>
              <a:buSzPct val="80000"/>
            </a:pPr>
            <a:r>
              <a:rPr lang="ru-RU">
                <a:solidFill>
                  <a:srgbClr val="006666"/>
                </a:solidFill>
              </a:rPr>
              <a:t>Услуга по укладке подводных трубопроводов </a:t>
            </a:r>
          </a:p>
          <a:p>
            <a:pPr marL="304800" indent="-304800">
              <a:lnSpc>
                <a:spcPct val="115000"/>
              </a:lnSpc>
              <a:spcBef>
                <a:spcPct val="20000"/>
              </a:spcBef>
              <a:buSzPct val="80000"/>
            </a:pPr>
            <a:endParaRPr lang="ru-RU">
              <a:solidFill>
                <a:srgbClr val="006666"/>
              </a:solidFill>
            </a:endParaRPr>
          </a:p>
          <a:p>
            <a:pPr marL="304800" indent="-304800">
              <a:lnSpc>
                <a:spcPct val="115000"/>
              </a:lnSpc>
              <a:spcBef>
                <a:spcPct val="20000"/>
              </a:spcBef>
              <a:buSzPct val="80000"/>
            </a:pPr>
            <a:r>
              <a:rPr lang="ru-RU">
                <a:solidFill>
                  <a:srgbClr val="006666"/>
                </a:solidFill>
              </a:rPr>
              <a:t>Заданные характеристики стратегической канвы – предложение предприятия своему клиенту</a:t>
            </a:r>
          </a:p>
        </p:txBody>
      </p:sp>
      <p:sp>
        <p:nvSpPr>
          <p:cNvPr id="52238" name="Заголовок 8"/>
          <p:cNvSpPr txBox="1">
            <a:spLocks/>
          </p:cNvSpPr>
          <p:nvPr/>
        </p:nvSpPr>
        <p:spPr bwMode="auto">
          <a:xfrm>
            <a:off x="1328738" y="5470525"/>
            <a:ext cx="116205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1400">
                <a:cs typeface="Arial" charset="0"/>
              </a:rPr>
              <a:t>Скорость</a:t>
            </a:r>
          </a:p>
          <a:p>
            <a:pPr algn="ctr" eaLnBrk="0" hangingPunct="0"/>
            <a:r>
              <a:rPr lang="ru-RU" sz="1400">
                <a:cs typeface="Arial" charset="0"/>
              </a:rPr>
              <a:t>укладки</a:t>
            </a:r>
          </a:p>
          <a:p>
            <a:pPr algn="ctr" eaLnBrk="0" hangingPunct="0"/>
            <a:r>
              <a:rPr lang="ru-RU" sz="1400">
                <a:cs typeface="Arial" charset="0"/>
              </a:rPr>
              <a:t>труб</a:t>
            </a:r>
          </a:p>
        </p:txBody>
      </p:sp>
      <p:sp>
        <p:nvSpPr>
          <p:cNvPr id="52239" name="Заголовок 8"/>
          <p:cNvSpPr txBox="1">
            <a:spLocks/>
          </p:cNvSpPr>
          <p:nvPr/>
        </p:nvSpPr>
        <p:spPr bwMode="auto">
          <a:xfrm>
            <a:off x="2484438" y="5445125"/>
            <a:ext cx="1255712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1400">
                <a:cs typeface="Arial" charset="0"/>
              </a:rPr>
              <a:t>Надежность укладки</a:t>
            </a:r>
          </a:p>
        </p:txBody>
      </p:sp>
      <p:sp>
        <p:nvSpPr>
          <p:cNvPr id="52240" name="Заголовок 8"/>
          <p:cNvSpPr txBox="1">
            <a:spLocks/>
          </p:cNvSpPr>
          <p:nvPr/>
        </p:nvSpPr>
        <p:spPr bwMode="auto">
          <a:xfrm>
            <a:off x="4000500" y="5500688"/>
            <a:ext cx="1162050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1400">
                <a:cs typeface="Arial" charset="0"/>
              </a:rPr>
              <a:t>Работа с трубами разных </a:t>
            </a:r>
            <a:r>
              <a:rPr lang="en-US" sz="1400">
                <a:cs typeface="Arial" charset="0"/>
              </a:rPr>
              <a:t>D</a:t>
            </a:r>
            <a:endParaRPr lang="ru-RU" sz="1400">
              <a:cs typeface="Arial" charset="0"/>
            </a:endParaRPr>
          </a:p>
        </p:txBody>
      </p:sp>
      <p:sp>
        <p:nvSpPr>
          <p:cNvPr id="52241" name="Заголовок 8"/>
          <p:cNvSpPr txBox="1">
            <a:spLocks/>
          </p:cNvSpPr>
          <p:nvPr/>
        </p:nvSpPr>
        <p:spPr bwMode="auto">
          <a:xfrm>
            <a:off x="5500688" y="5429250"/>
            <a:ext cx="116205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1400">
                <a:cs typeface="Arial" charset="0"/>
              </a:rPr>
              <a:t>Стойкость изоляции</a:t>
            </a:r>
          </a:p>
        </p:txBody>
      </p:sp>
      <p:sp>
        <p:nvSpPr>
          <p:cNvPr id="52242" name="Заголовок 8"/>
          <p:cNvSpPr txBox="1">
            <a:spLocks/>
          </p:cNvSpPr>
          <p:nvPr/>
        </p:nvSpPr>
        <p:spPr bwMode="auto">
          <a:xfrm>
            <a:off x="7178675" y="5470525"/>
            <a:ext cx="116205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1400">
                <a:cs typeface="Arial" charset="0"/>
              </a:rPr>
              <a:t>Работа на разных глубинах</a:t>
            </a: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428625" y="152400"/>
            <a:ext cx="8258175" cy="490538"/>
          </a:xfrm>
          <a:prstGeom prst="rect">
            <a:avLst/>
          </a:prstGeom>
        </p:spPr>
        <p:txBody>
          <a:bodyPr/>
          <a:lstStyle/>
          <a:p>
            <a:pPr eaLnBrk="0" hangingPunct="0">
              <a:defRPr/>
            </a:pPr>
            <a:r>
              <a:rPr lang="ru-RU" sz="24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Ключевые потребительские ценности продукта</a:t>
            </a:r>
            <a:endParaRPr lang="ru-RU" sz="24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Номер слайда 2"/>
          <p:cNvSpPr txBox="1">
            <a:spLocks noGrp="1"/>
          </p:cNvSpPr>
          <p:nvPr/>
        </p:nvSpPr>
        <p:spPr bwMode="auto">
          <a:xfrm>
            <a:off x="0" y="6570663"/>
            <a:ext cx="1260475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fld id="{A0583F6D-932F-4DD0-8A4B-EA1C188B2313}" type="slidenum">
              <a:rPr lang="en-US" sz="1400">
                <a:solidFill>
                  <a:schemeClr val="bg2"/>
                </a:solidFill>
              </a:rPr>
              <a:pPr/>
              <a:t>13</a:t>
            </a:fld>
            <a:endParaRPr lang="en-US" sz="1400">
              <a:solidFill>
                <a:schemeClr val="bg2"/>
              </a:solidFill>
            </a:endParaRPr>
          </a:p>
        </p:txBody>
      </p:sp>
      <p:sp>
        <p:nvSpPr>
          <p:cNvPr id="53250" name="Номер слайда 2"/>
          <p:cNvSpPr txBox="1">
            <a:spLocks noGrp="1"/>
          </p:cNvSpPr>
          <p:nvPr/>
        </p:nvSpPr>
        <p:spPr bwMode="auto">
          <a:xfrm>
            <a:off x="0" y="6570663"/>
            <a:ext cx="1260475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fld id="{B8D4B012-DA54-4B68-8653-4B6DB25D718B}" type="slidenum">
              <a:rPr lang="en-US" sz="1400">
                <a:solidFill>
                  <a:schemeClr val="bg2"/>
                </a:solidFill>
              </a:rPr>
              <a:pPr/>
              <a:t>13</a:t>
            </a:fld>
            <a:endParaRPr lang="en-US" sz="1400">
              <a:solidFill>
                <a:schemeClr val="bg2"/>
              </a:solidFill>
            </a:endParaRPr>
          </a:p>
        </p:txBody>
      </p:sp>
      <p:sp>
        <p:nvSpPr>
          <p:cNvPr id="53251" name="Text Box 4"/>
          <p:cNvSpPr txBox="1">
            <a:spLocks noChangeArrowheads="1"/>
          </p:cNvSpPr>
          <p:nvPr/>
        </p:nvSpPr>
        <p:spPr bwMode="auto">
          <a:xfrm>
            <a:off x="1384300" y="1358900"/>
            <a:ext cx="5405438" cy="277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06666"/>
                </a:solidFill>
              </a:rPr>
              <a:t>Цепочка потребителей продукции:</a:t>
            </a:r>
          </a:p>
          <a:p>
            <a:endParaRPr lang="ru-RU" sz="2400">
              <a:solidFill>
                <a:srgbClr val="006666"/>
              </a:solidFill>
            </a:endParaRPr>
          </a:p>
          <a:p>
            <a:r>
              <a:rPr lang="ru-RU">
                <a:solidFill>
                  <a:srgbClr val="006666"/>
                </a:solidFill>
              </a:rPr>
              <a:t>Генеральный подрядчик, строящий трубопровод</a:t>
            </a:r>
          </a:p>
          <a:p>
            <a:endParaRPr lang="ru-RU">
              <a:solidFill>
                <a:srgbClr val="006666"/>
              </a:solidFill>
            </a:endParaRPr>
          </a:p>
          <a:p>
            <a:r>
              <a:rPr lang="ru-RU">
                <a:solidFill>
                  <a:srgbClr val="006666"/>
                </a:solidFill>
              </a:rPr>
              <a:t>Фирма, эксплуатирующая трубопровод</a:t>
            </a:r>
          </a:p>
          <a:p>
            <a:endParaRPr lang="ru-RU">
              <a:solidFill>
                <a:srgbClr val="006666"/>
              </a:solidFill>
            </a:endParaRPr>
          </a:p>
          <a:p>
            <a:r>
              <a:rPr lang="ru-RU">
                <a:solidFill>
                  <a:srgbClr val="006666"/>
                </a:solidFill>
              </a:rPr>
              <a:t>Производитель газа или нефти</a:t>
            </a:r>
          </a:p>
          <a:p>
            <a:endParaRPr lang="ru-RU">
              <a:solidFill>
                <a:srgbClr val="006666"/>
              </a:solidFill>
            </a:endParaRPr>
          </a:p>
          <a:p>
            <a:r>
              <a:rPr lang="ru-RU">
                <a:solidFill>
                  <a:srgbClr val="006666"/>
                </a:solidFill>
              </a:rPr>
              <a:t>Потребитель газа или нефти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28625" y="152400"/>
            <a:ext cx="8258175" cy="490538"/>
          </a:xfrm>
          <a:prstGeom prst="rect">
            <a:avLst/>
          </a:prstGeom>
        </p:spPr>
        <p:txBody>
          <a:bodyPr/>
          <a:lstStyle/>
          <a:p>
            <a:pPr eaLnBrk="0" hangingPunct="0">
              <a:defRPr/>
            </a:pPr>
            <a:r>
              <a:rPr lang="ru-RU" sz="24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Ключевые потребительские ценности продукта</a:t>
            </a:r>
            <a:endParaRPr lang="ru-RU" sz="24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Номер слайда 2"/>
          <p:cNvSpPr txBox="1">
            <a:spLocks noGrp="1"/>
          </p:cNvSpPr>
          <p:nvPr/>
        </p:nvSpPr>
        <p:spPr bwMode="auto">
          <a:xfrm>
            <a:off x="0" y="6570663"/>
            <a:ext cx="1260475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fld id="{D7A22345-AA96-4171-ABAD-A138E0DF9B17}" type="slidenum">
              <a:rPr lang="en-US" sz="1400">
                <a:solidFill>
                  <a:schemeClr val="bg2"/>
                </a:solidFill>
              </a:rPr>
              <a:pPr/>
              <a:t>14</a:t>
            </a:fld>
            <a:endParaRPr lang="en-US" sz="1400">
              <a:solidFill>
                <a:schemeClr val="bg2"/>
              </a:solidFill>
            </a:endParaRPr>
          </a:p>
        </p:txBody>
      </p:sp>
      <p:sp>
        <p:nvSpPr>
          <p:cNvPr id="54274" name="Номер слайда 2"/>
          <p:cNvSpPr txBox="1">
            <a:spLocks noGrp="1"/>
          </p:cNvSpPr>
          <p:nvPr/>
        </p:nvSpPr>
        <p:spPr bwMode="auto">
          <a:xfrm>
            <a:off x="0" y="6570663"/>
            <a:ext cx="1260475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fld id="{E0406E15-6832-4C6F-94EF-C37A818AF9B0}" type="slidenum">
              <a:rPr lang="en-US" sz="1400">
                <a:solidFill>
                  <a:schemeClr val="bg2"/>
                </a:solidFill>
              </a:rPr>
              <a:pPr/>
              <a:t>14</a:t>
            </a:fld>
            <a:endParaRPr lang="en-US" sz="1400">
              <a:solidFill>
                <a:schemeClr val="bg2"/>
              </a:solidFill>
            </a:endParaRPr>
          </a:p>
        </p:txBody>
      </p:sp>
      <p:sp>
        <p:nvSpPr>
          <p:cNvPr id="54275" name="Text Box 4"/>
          <p:cNvSpPr txBox="1">
            <a:spLocks noChangeArrowheads="1"/>
          </p:cNvSpPr>
          <p:nvPr/>
        </p:nvSpPr>
        <p:spPr bwMode="auto">
          <a:xfrm>
            <a:off x="1187450" y="765175"/>
            <a:ext cx="6011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solidFill>
                  <a:srgbClr val="006666"/>
                </a:solidFill>
              </a:rPr>
              <a:t>Цепочка потребителей продукции:</a:t>
            </a:r>
            <a:endParaRPr lang="ru-RU">
              <a:solidFill>
                <a:srgbClr val="006666"/>
              </a:solidFill>
            </a:endParaRPr>
          </a:p>
        </p:txBody>
      </p:sp>
      <p:graphicFrame>
        <p:nvGraphicFramePr>
          <p:cNvPr id="1490950" name="Group 6"/>
          <p:cNvGraphicFramePr>
            <a:graphicFrameLocks noGrp="1"/>
          </p:cNvGraphicFramePr>
          <p:nvPr/>
        </p:nvGraphicFramePr>
        <p:xfrm>
          <a:off x="971550" y="1484313"/>
          <a:ext cx="6719888" cy="5016500"/>
        </p:xfrm>
        <a:graphic>
          <a:graphicData uri="http://schemas.openxmlformats.org/drawingml/2006/table">
            <a:tbl>
              <a:tblPr/>
              <a:tblGrid>
                <a:gridCol w="3311525"/>
                <a:gridCol w="3408363"/>
              </a:tblGrid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Фирма, занимающаяся подводной 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трубоукладкой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Работа с трубами больших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D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 Работа на разных глубинах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Arial" pitchFamily="34" charset="0"/>
                        </a:rPr>
                        <a:t>Генеральный подрядчик, строящий трубопровод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Скорость укладки труб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9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Arial" pitchFamily="34" charset="0"/>
                        </a:rPr>
                        <a:t>Фирма, эксплуатирующая трубопровод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Надежность укладки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Стойкость изоляции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8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Arial" pitchFamily="34" charset="0"/>
                        </a:rPr>
                        <a:t>Производитель газа или нефти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9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Arial" pitchFamily="34" charset="0"/>
                        </a:rPr>
                        <a:t>Потребитель газа или нефти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428625" y="152400"/>
            <a:ext cx="8258175" cy="490538"/>
          </a:xfrm>
          <a:prstGeom prst="rect">
            <a:avLst/>
          </a:prstGeom>
        </p:spPr>
        <p:txBody>
          <a:bodyPr/>
          <a:lstStyle/>
          <a:p>
            <a:pPr eaLnBrk="0" hangingPunct="0">
              <a:defRPr/>
            </a:pPr>
            <a:r>
              <a:rPr lang="ru-RU" sz="24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Ключевые потребительские ценности продукта</a:t>
            </a:r>
            <a:endParaRPr lang="ru-RU" sz="24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Номер слайда 2"/>
          <p:cNvSpPr txBox="1">
            <a:spLocks noGrp="1"/>
          </p:cNvSpPr>
          <p:nvPr/>
        </p:nvSpPr>
        <p:spPr bwMode="auto">
          <a:xfrm>
            <a:off x="0" y="6570663"/>
            <a:ext cx="1260475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fld id="{5F7A9E68-F282-43F2-B83A-71DA67CA4C8E}" type="slidenum">
              <a:rPr lang="en-US" sz="1400">
                <a:solidFill>
                  <a:schemeClr val="bg2"/>
                </a:solidFill>
              </a:rPr>
              <a:pPr/>
              <a:t>15</a:t>
            </a:fld>
            <a:endParaRPr lang="en-US" sz="1400">
              <a:solidFill>
                <a:schemeClr val="bg2"/>
              </a:solidFill>
            </a:endParaRPr>
          </a:p>
        </p:txBody>
      </p:sp>
      <p:sp>
        <p:nvSpPr>
          <p:cNvPr id="55298" name="Номер слайда 2"/>
          <p:cNvSpPr txBox="1">
            <a:spLocks noGrp="1"/>
          </p:cNvSpPr>
          <p:nvPr/>
        </p:nvSpPr>
        <p:spPr bwMode="auto">
          <a:xfrm>
            <a:off x="0" y="6570663"/>
            <a:ext cx="1260475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fld id="{175B3244-8E0A-4B5E-8DDA-0F2BEF942DC9}" type="slidenum">
              <a:rPr lang="en-US" sz="1400">
                <a:solidFill>
                  <a:schemeClr val="bg2"/>
                </a:solidFill>
              </a:rPr>
              <a:pPr/>
              <a:t>15</a:t>
            </a:fld>
            <a:endParaRPr lang="en-US" sz="1400">
              <a:solidFill>
                <a:schemeClr val="bg2"/>
              </a:solidFill>
            </a:endParaRPr>
          </a:p>
        </p:txBody>
      </p:sp>
      <p:sp>
        <p:nvSpPr>
          <p:cNvPr id="55299" name="Text Box 4"/>
          <p:cNvSpPr txBox="1">
            <a:spLocks noChangeArrowheads="1"/>
          </p:cNvSpPr>
          <p:nvPr/>
        </p:nvSpPr>
        <p:spPr bwMode="auto">
          <a:xfrm>
            <a:off x="428625" y="571500"/>
            <a:ext cx="80724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solidFill>
                  <a:srgbClr val="006666"/>
                </a:solidFill>
              </a:rPr>
              <a:t>Цепочка потребителей продукции. </a:t>
            </a:r>
          </a:p>
          <a:p>
            <a:r>
              <a:rPr lang="ru-RU" sz="2000">
                <a:solidFill>
                  <a:srgbClr val="006666"/>
                </a:solidFill>
              </a:rPr>
              <a:t>Расширенное представление их требований</a:t>
            </a:r>
            <a:endParaRPr lang="ru-RU">
              <a:solidFill>
                <a:srgbClr val="006666"/>
              </a:solidFill>
            </a:endParaRPr>
          </a:p>
        </p:txBody>
      </p:sp>
      <p:graphicFrame>
        <p:nvGraphicFramePr>
          <p:cNvPr id="1491974" name="Group 6"/>
          <p:cNvGraphicFramePr>
            <a:graphicFrameLocks noGrp="1"/>
          </p:cNvGraphicFramePr>
          <p:nvPr/>
        </p:nvGraphicFramePr>
        <p:xfrm>
          <a:off x="285750" y="1357313"/>
          <a:ext cx="8607425" cy="5743575"/>
        </p:xfrm>
        <a:graphic>
          <a:graphicData uri="http://schemas.openxmlformats.org/drawingml/2006/table">
            <a:tbl>
              <a:tblPr/>
              <a:tblGrid>
                <a:gridCol w="3699214"/>
                <a:gridCol w="4908241"/>
              </a:tblGrid>
              <a:tr h="15006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Фирма, занимающаяся подводной 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трубоукладкой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Работа с трубами больших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D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</a:rPr>
                        <a:t> Работа на разных глубинах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AA71"/>
                          </a:solidFill>
                          <a:effectLst/>
                          <a:latin typeface="Arial" pitchFamily="34" charset="0"/>
                        </a:rPr>
                        <a:t>Экологичность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AA71"/>
                          </a:solidFill>
                          <a:effectLst/>
                          <a:latin typeface="Arial" pitchFamily="34" charset="0"/>
                        </a:rPr>
                        <a:t> процесса укладки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AA71"/>
                          </a:solidFill>
                          <a:effectLst/>
                          <a:latin typeface="Arial" pitchFamily="34" charset="0"/>
                        </a:rPr>
                        <a:t>Соответствие юридическим ограничениям и нормам стран шельфа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03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Arial" pitchFamily="34" charset="0"/>
                        </a:rPr>
                        <a:t>Генеральный подрядчик, строящий трубопровод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Скорость укладки труб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itchFamily="34" charset="0"/>
                        </a:rPr>
                        <a:t>Наша технология позволяет обеспечить простую стыковку наземного и морского участков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360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Arial" pitchFamily="34" charset="0"/>
                        </a:rPr>
                        <a:t>Фирма, эксплуатирующая трубопровод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Надежность укладки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Стойкость изоляции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itchFamily="34" charset="0"/>
                        </a:rPr>
                        <a:t>Наши соединения минимизируют потери в трубе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10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Arial" pitchFamily="34" charset="0"/>
                        </a:rPr>
                        <a:t>Производитель газа или нефти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itchFamily="34" charset="0"/>
                        </a:rPr>
                        <a:t>Легкость подготовки сырья к транспортировке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23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Arial" pitchFamily="34" charset="0"/>
                        </a:rPr>
                        <a:t>Потребитель газа или нефти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itchFamily="34" charset="0"/>
                        </a:rPr>
                        <a:t>Качество сырья после транспортировки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428625" y="152400"/>
            <a:ext cx="8258175" cy="490538"/>
          </a:xfrm>
          <a:prstGeom prst="rect">
            <a:avLst/>
          </a:prstGeom>
        </p:spPr>
        <p:txBody>
          <a:bodyPr/>
          <a:lstStyle/>
          <a:p>
            <a:pPr eaLnBrk="0" hangingPunct="0">
              <a:defRPr/>
            </a:pPr>
            <a:r>
              <a:rPr lang="ru-RU" sz="24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Ключевые потребительские ценности продукта</a:t>
            </a:r>
            <a:endParaRPr lang="ru-RU" sz="24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Box 1"/>
          <p:cNvSpPr txBox="1">
            <a:spLocks noChangeArrowheads="1"/>
          </p:cNvSpPr>
          <p:nvPr/>
        </p:nvSpPr>
        <p:spPr bwMode="auto">
          <a:xfrm>
            <a:off x="428625" y="1143000"/>
            <a:ext cx="7572375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buFontTx/>
              <a:buAutoNum type="arabicPeriod"/>
            </a:pPr>
            <a:endParaRPr lang="ru-RU" sz="2800"/>
          </a:p>
          <a:p>
            <a:pPr marL="514350" indent="-514350"/>
            <a:r>
              <a:rPr lang="ru-RU" sz="2800"/>
              <a:t>	Вывод 2: Раскрытие цепочки стейкхолдеров дает возможность сильнее представить продукт, демонстрируя широкое удовлетворение их требований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14" descr="171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3" y="571500"/>
            <a:ext cx="2266950" cy="276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8" name="TextBox 7"/>
          <p:cNvSpPr txBox="1">
            <a:spLocks noChangeArrowheads="1"/>
          </p:cNvSpPr>
          <p:nvPr/>
        </p:nvSpPr>
        <p:spPr bwMode="auto">
          <a:xfrm>
            <a:off x="214313" y="3357563"/>
            <a:ext cx="8715375" cy="317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Предложение: Мы сделали оригинальный стул. </a:t>
            </a:r>
          </a:p>
          <a:p>
            <a:r>
              <a:rPr lang="ru-RU" sz="2800"/>
              <a:t>Таких стульев до этого не было. </a:t>
            </a:r>
          </a:p>
          <a:p>
            <a:r>
              <a:rPr lang="ru-RU" sz="2400"/>
              <a:t>Ножки – гнутая трубка из сплава АМг-5в. </a:t>
            </a:r>
          </a:p>
          <a:p>
            <a:r>
              <a:rPr lang="ru-RU" sz="2400"/>
              <a:t>Спинка и сиденье впервые делаются из одного листа высокопрочного полимера, на который клеятся двухкомпонентным клеем мягкие вставки. </a:t>
            </a:r>
          </a:p>
          <a:p>
            <a:r>
              <a:rPr lang="ru-RU" sz="2400"/>
              <a:t>Поперечные планки впервые соединены с ножками с помощью оригинальной и высокопрогрессивной сварки.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84213" y="-39688"/>
            <a:ext cx="8045450" cy="515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37160" tIns="91440" bIns="91440" anchor="ctr"/>
          <a:lstStyle/>
          <a:p>
            <a:pPr defTabSz="449263">
              <a:lnSpc>
                <a:spcPct val="78000"/>
              </a:lnSpc>
              <a:buClr>
                <a:srgbClr val="FFFFFF"/>
              </a:buClr>
              <a:buSzPct val="100000"/>
              <a:buFont typeface="Arial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Lucida Sans Unicode" pitchFamily="34" charset="0"/>
              </a:rPr>
              <a:t>Продуктовое предложение </a:t>
            </a:r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Lucida Sans Unicode" pitchFamily="34" charset="0"/>
              </a:rPr>
              <a:t> </a:t>
            </a:r>
            <a:endParaRPr lang="ru-RU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Lucida Sans Unicode" pitchFamily="34" charset="0"/>
            </a:endParaRPr>
          </a:p>
        </p:txBody>
      </p:sp>
      <p:sp>
        <p:nvSpPr>
          <p:cNvPr id="34820" name="TextBox 4"/>
          <p:cNvSpPr txBox="1">
            <a:spLocks noChangeArrowheads="1"/>
          </p:cNvSpPr>
          <p:nvPr/>
        </p:nvSpPr>
        <p:spPr bwMode="auto">
          <a:xfrm>
            <a:off x="3357563" y="1071563"/>
            <a:ext cx="54149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Внятно формулируйте предложение</a:t>
            </a:r>
          </a:p>
        </p:txBody>
      </p:sp>
      <p:sp>
        <p:nvSpPr>
          <p:cNvPr id="8" name="Скругленная прямоугольная выноска 7"/>
          <p:cNvSpPr>
            <a:spLocks noChangeArrowheads="1"/>
          </p:cNvSpPr>
          <p:nvPr/>
        </p:nvSpPr>
        <p:spPr bwMode="auto">
          <a:xfrm>
            <a:off x="5857875" y="1857375"/>
            <a:ext cx="2786063" cy="1643063"/>
          </a:xfrm>
          <a:prstGeom prst="wedgeRoundRectCallout">
            <a:avLst>
              <a:gd name="adj1" fmla="val -97806"/>
              <a:gd name="adj2" fmla="val -31838"/>
              <a:gd name="adj3" fmla="val 16667"/>
            </a:avLst>
          </a:prstGeom>
          <a:solidFill>
            <a:srgbClr val="FFC000"/>
          </a:solidFill>
          <a:ln w="19050" algn="ctr">
            <a:solidFill>
              <a:srgbClr val="525977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/>
              <a:t>Неэффективное описание продукта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3"/>
          <p:cNvSpPr txBox="1">
            <a:spLocks noChangeArrowheads="1"/>
          </p:cNvSpPr>
          <p:nvPr/>
        </p:nvSpPr>
        <p:spPr bwMode="auto">
          <a:xfrm>
            <a:off x="357188" y="285750"/>
            <a:ext cx="8786812" cy="2286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08000" tIns="180000" rIns="108000" bIns="180000"/>
          <a:lstStyle/>
          <a:p>
            <a:pPr marL="342900" lvl="1" indent="-341313" defTabSz="449263">
              <a:spcBef>
                <a:spcPts val="450"/>
              </a:spcBef>
              <a:buClr>
                <a:srgbClr val="496D77"/>
              </a:buClr>
              <a:buSzPct val="120000"/>
              <a:buFont typeface="Wingdings 3" pitchFamily="18" charset="2"/>
              <a:buChar char="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000">
              <a:solidFill>
                <a:srgbClr val="000000"/>
              </a:solidFill>
              <a:cs typeface="Lucida Sans Unicode" pitchFamily="34" charset="0"/>
            </a:endParaRPr>
          </a:p>
          <a:p>
            <a:pPr marL="342900" lvl="1" indent="-341313" defTabSz="449263">
              <a:spcBef>
                <a:spcPts val="450"/>
              </a:spcBef>
              <a:buClr>
                <a:srgbClr val="496D77"/>
              </a:buClr>
              <a:buSzPct val="120000"/>
              <a:buFont typeface="Wingdings 3" pitchFamily="18" charset="2"/>
              <a:buChar char="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>
                <a:cs typeface="Lucida Sans Unicode" pitchFamily="34" charset="0"/>
              </a:rPr>
              <a:t>Часто встречаемая «слабость»</a:t>
            </a:r>
            <a:r>
              <a:rPr lang="en-US" sz="2000">
                <a:cs typeface="Lucida Sans Unicode" pitchFamily="34" charset="0"/>
              </a:rPr>
              <a:t> </a:t>
            </a:r>
            <a:r>
              <a:rPr lang="ru-RU" sz="2000">
                <a:cs typeface="Lucida Sans Unicode" pitchFamily="34" charset="0"/>
              </a:rPr>
              <a:t>описание -  невнятное предложение</a:t>
            </a:r>
            <a:endParaRPr lang="ru-RU" sz="2400">
              <a:solidFill>
                <a:srgbClr val="000000"/>
              </a:solidFill>
              <a:cs typeface="Lucida Sans Unicode" pitchFamily="34" charset="0"/>
            </a:endParaRPr>
          </a:p>
          <a:p>
            <a:pPr marL="342900" lvl="1" indent="-341313" defTabSz="449263">
              <a:spcBef>
                <a:spcPts val="450"/>
              </a:spcBef>
              <a:buClr>
                <a:srgbClr val="496D77"/>
              </a:buClr>
              <a:buSzPct val="120000"/>
              <a:buFont typeface="Wingdings 3" pitchFamily="18" charset="2"/>
              <a:buChar char="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000">
              <a:solidFill>
                <a:srgbClr val="000000"/>
              </a:solidFill>
              <a:cs typeface="Lucida Sans Unicode" pitchFamily="34" charset="0"/>
            </a:endParaRPr>
          </a:p>
          <a:p>
            <a:pPr marL="342900" lvl="1" indent="-341313" defTabSz="449263">
              <a:spcBef>
                <a:spcPts val="450"/>
              </a:spcBef>
              <a:buClr>
                <a:srgbClr val="496D77"/>
              </a:buClr>
              <a:buSzPct val="120000"/>
              <a:buFont typeface="Wingdings 3" pitchFamily="18" charset="2"/>
              <a:buChar char="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2000">
              <a:solidFill>
                <a:srgbClr val="000000"/>
              </a:solidFill>
              <a:cs typeface="Lucida Sans Unicode" pitchFamily="34" charset="0"/>
            </a:endParaRPr>
          </a:p>
        </p:txBody>
      </p:sp>
      <p:pic>
        <p:nvPicPr>
          <p:cNvPr id="36866" name="Picture 14" descr="171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0188" y="1500188"/>
            <a:ext cx="2266950" cy="276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7" name="TextBox 7"/>
          <p:cNvSpPr txBox="1">
            <a:spLocks noChangeArrowheads="1"/>
          </p:cNvSpPr>
          <p:nvPr/>
        </p:nvSpPr>
        <p:spPr bwMode="auto">
          <a:xfrm>
            <a:off x="230188" y="4071938"/>
            <a:ext cx="8715375" cy="237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Предложение: Мы сделали оригинальный стул. </a:t>
            </a:r>
          </a:p>
          <a:p>
            <a:r>
              <a:rPr lang="ru-RU" sz="2400"/>
              <a:t>Таких стульев до этого не было. </a:t>
            </a:r>
          </a:p>
          <a:p>
            <a:r>
              <a:rPr lang="ru-RU" sz="2000"/>
              <a:t>Ножки – гнутая трубка из сплава АМг-5в. </a:t>
            </a:r>
          </a:p>
          <a:p>
            <a:r>
              <a:rPr lang="ru-RU" sz="2000"/>
              <a:t>Спинка и сиденье впервые делаются из одного листа высокопрочного полимера, на который клеятся мягкие вставки. </a:t>
            </a:r>
          </a:p>
          <a:p>
            <a:r>
              <a:rPr lang="ru-RU" sz="2000"/>
              <a:t>Поперечные планки впервые соединены с ножками с помощью оригинальной и высокопрогрессивной сварки.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84213" y="-39688"/>
            <a:ext cx="8045450" cy="515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37160" tIns="91440" bIns="91440" anchor="ctr"/>
          <a:lstStyle/>
          <a:p>
            <a:pPr defTabSz="449263">
              <a:lnSpc>
                <a:spcPct val="78000"/>
              </a:lnSpc>
              <a:buClr>
                <a:srgbClr val="FFFFFF"/>
              </a:buClr>
              <a:buSzPct val="100000"/>
              <a:buFont typeface="Arial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Lucida Sans Unicode" pitchFamily="34" charset="0"/>
              </a:rPr>
              <a:t>Продуктовое предложение – внятное предложение </a:t>
            </a:r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5857875" y="1857375"/>
            <a:ext cx="2786063" cy="1643063"/>
          </a:xfrm>
          <a:prstGeom prst="wedgeRoundRectCallout">
            <a:avLst>
              <a:gd name="adj1" fmla="val -29224"/>
              <a:gd name="adj2" fmla="val -9259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FF0000"/>
                </a:solidFill>
              </a:rPr>
              <a:t>Четко фиксируйте, для кого  продукт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0188" y="1428750"/>
            <a:ext cx="1611312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4" name="Picture 7" descr="iso-chrom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38" y="1928813"/>
            <a:ext cx="1990725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Box 7"/>
          <p:cNvSpPr txBox="1">
            <a:spLocks noChangeArrowheads="1"/>
          </p:cNvSpPr>
          <p:nvPr/>
        </p:nvSpPr>
        <p:spPr bwMode="auto">
          <a:xfrm>
            <a:off x="165100" y="4857750"/>
            <a:ext cx="421481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/>
              <a:t>Мы придумали стулья, </a:t>
            </a:r>
          </a:p>
          <a:p>
            <a:r>
              <a:rPr lang="ru-RU" sz="2000"/>
              <a:t>которые можно хранить компактно. </a:t>
            </a:r>
          </a:p>
        </p:txBody>
      </p:sp>
      <p:sp>
        <p:nvSpPr>
          <p:cNvPr id="38916" name="TextBox 8"/>
          <p:cNvSpPr txBox="1">
            <a:spLocks noChangeArrowheads="1"/>
          </p:cNvSpPr>
          <p:nvPr/>
        </p:nvSpPr>
        <p:spPr bwMode="auto">
          <a:xfrm>
            <a:off x="4500563" y="4714875"/>
            <a:ext cx="4643437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/>
              <a:t>Мы придумали стулья, </a:t>
            </a:r>
          </a:p>
          <a:p>
            <a:r>
              <a:rPr lang="ru-RU" sz="2000"/>
              <a:t>которые снижают мышечную нагрузку для людей,</a:t>
            </a:r>
          </a:p>
          <a:p>
            <a:r>
              <a:rPr lang="ru-RU" sz="2000"/>
              <a:t>работающих наклонившись вперед</a:t>
            </a:r>
            <a:r>
              <a:rPr lang="ru-RU" sz="2400"/>
              <a:t>. </a:t>
            </a:r>
          </a:p>
        </p:txBody>
      </p:sp>
      <p:sp>
        <p:nvSpPr>
          <p:cNvPr id="38917" name="TextBox 9"/>
          <p:cNvSpPr txBox="1">
            <a:spLocks noChangeArrowheads="1"/>
          </p:cNvSpPr>
          <p:nvPr/>
        </p:nvSpPr>
        <p:spPr bwMode="auto">
          <a:xfrm>
            <a:off x="1071563" y="714375"/>
            <a:ext cx="7072312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/>
              <a:t>Точное определение предлагаемого потребительского свойства позволит оценить потенциал продаж</a:t>
            </a:r>
          </a:p>
          <a:p>
            <a:endParaRPr lang="ru-RU"/>
          </a:p>
          <a:p>
            <a:endParaRPr lang="ru-RU"/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684213" y="-39688"/>
            <a:ext cx="8045450" cy="515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37160" tIns="91440" bIns="91440" anchor="ctr"/>
          <a:lstStyle/>
          <a:p>
            <a:pPr defTabSz="449263">
              <a:lnSpc>
                <a:spcPct val="78000"/>
              </a:lnSpc>
              <a:buClr>
                <a:srgbClr val="FFFFFF"/>
              </a:buClr>
              <a:buSzPct val="100000"/>
              <a:buFont typeface="Arial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Lucida Sans Unicode" pitchFamily="34" charset="0"/>
              </a:rPr>
              <a:t>Продуктовое предложение – внятное предложение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Picture 14" descr="171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3" y="1857375"/>
            <a:ext cx="3286125" cy="400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2" name="TextBox 7"/>
          <p:cNvSpPr txBox="1">
            <a:spLocks noChangeArrowheads="1"/>
          </p:cNvSpPr>
          <p:nvPr/>
        </p:nvSpPr>
        <p:spPr bwMode="auto">
          <a:xfrm>
            <a:off x="4000500" y="2000250"/>
            <a:ext cx="4929188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Мы придумали стул, на котором не получается качаться на двух ножках</a:t>
            </a:r>
            <a:endParaRPr lang="ru-RU" sz="240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84213" y="-39688"/>
            <a:ext cx="8045450" cy="515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37160" tIns="91440" bIns="91440" anchor="ctr"/>
          <a:lstStyle/>
          <a:p>
            <a:pPr defTabSz="449263">
              <a:lnSpc>
                <a:spcPct val="78000"/>
              </a:lnSpc>
              <a:buClr>
                <a:srgbClr val="FFFFFF"/>
              </a:buClr>
              <a:buSzPct val="100000"/>
              <a:buFont typeface="Arial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Lucida Sans Unicode" pitchFamily="34" charset="0"/>
              </a:rPr>
              <a:t>Продуктовое предложение – внятное предложение </a:t>
            </a:r>
          </a:p>
        </p:txBody>
      </p:sp>
      <p:grpSp>
        <p:nvGrpSpPr>
          <p:cNvPr id="40964" name="Группа 9"/>
          <p:cNvGrpSpPr>
            <a:grpSpLocks/>
          </p:cNvGrpSpPr>
          <p:nvPr/>
        </p:nvGrpSpPr>
        <p:grpSpPr bwMode="auto">
          <a:xfrm>
            <a:off x="3714750" y="4357688"/>
            <a:ext cx="5214938" cy="1285875"/>
            <a:chOff x="3714744" y="4357694"/>
            <a:chExt cx="5214974" cy="1285884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3714744" y="4357694"/>
              <a:ext cx="2143140" cy="128588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400" b="1" dirty="0">
                  <a:solidFill>
                    <a:schemeClr val="tx1"/>
                  </a:solidFill>
                </a:rPr>
                <a:t>Точное определение пользы</a:t>
              </a:r>
              <a:endParaRPr lang="ru-RU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6858016" y="4357694"/>
              <a:ext cx="2071702" cy="128588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400" b="1" dirty="0">
                  <a:solidFill>
                    <a:schemeClr val="tx1"/>
                  </a:solidFill>
                </a:rPr>
                <a:t>Точное определение рынка</a:t>
              </a:r>
              <a:endParaRPr lang="ru-RU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Стрелка вправо 8"/>
            <p:cNvSpPr/>
            <p:nvPr/>
          </p:nvSpPr>
          <p:spPr>
            <a:xfrm>
              <a:off x="5857884" y="4786322"/>
              <a:ext cx="977907" cy="484190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Заголовок 1"/>
          <p:cNvSpPr>
            <a:spLocks noGrp="1"/>
          </p:cNvSpPr>
          <p:nvPr>
            <p:ph type="title"/>
          </p:nvPr>
        </p:nvSpPr>
        <p:spPr>
          <a:xfrm>
            <a:off x="142875" y="152400"/>
            <a:ext cx="8786813" cy="990600"/>
          </a:xfrm>
        </p:spPr>
        <p:txBody>
          <a:bodyPr anchor="t"/>
          <a:lstStyle/>
          <a:p>
            <a:pPr eaLnBrk="1" hangingPunct="1"/>
            <a:r>
              <a:rPr lang="ru-RU" sz="2400" smtClean="0"/>
              <a:t>Ключевые потребительские ценности продукта. Структурирование параметров</a:t>
            </a:r>
            <a:r>
              <a:rPr lang="ru-RU" smtClean="0"/>
              <a:t>. </a:t>
            </a:r>
          </a:p>
        </p:txBody>
      </p:sp>
      <p:sp>
        <p:nvSpPr>
          <p:cNvPr id="4505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ru-RU" sz="2800" smtClean="0"/>
          </a:p>
          <a:p>
            <a:pPr eaLnBrk="1" hangingPunct="1"/>
            <a:r>
              <a:rPr lang="ru-RU" sz="2400" smtClean="0"/>
              <a:t>Ключевая потребительская ценность – это свойство продукта, из-за которого он востребован. Потребитель приобретает продукт из-за его возможности производить, реализовывать ключевые потребительские ценности </a:t>
            </a:r>
          </a:p>
          <a:p>
            <a:pPr eaLnBrk="1" hangingPunct="1"/>
            <a:endParaRPr lang="ru-RU" sz="2400" smtClean="0"/>
          </a:p>
          <a:p>
            <a:pPr eaLnBrk="1" hangingPunct="1"/>
            <a:r>
              <a:rPr lang="ru-RU" sz="2400" smtClean="0"/>
              <a:t>Учет в предполагаемом продукте и бизнес-модели запросов/проблем (удовлетворения ценностей) цепочки пользователей.</a:t>
            </a:r>
          </a:p>
          <a:p>
            <a:pPr eaLnBrk="1" hangingPunct="1"/>
            <a:endParaRPr lang="ru-RU" sz="2400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1" name="Picture 10" descr="thinking_man1cu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60750" y="3122613"/>
            <a:ext cx="2225675" cy="227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Потребительские характеристики продукта</a:t>
            </a:r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198438" y="2332038"/>
            <a:ext cx="3017837" cy="1341437"/>
          </a:xfrm>
          <a:prstGeom prst="cloudCallout">
            <a:avLst>
              <a:gd name="adj1" fmla="val 57310"/>
              <a:gd name="adj2" fmla="val 44319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/>
          <a:lstStyle/>
          <a:p>
            <a:pPr algn="ctr"/>
            <a:r>
              <a:rPr lang="ru-RU" b="1"/>
              <a:t>Эффективность</a:t>
            </a:r>
            <a:endParaRPr lang="en-US" b="1"/>
          </a:p>
          <a:p>
            <a:pPr algn="ctr"/>
            <a:r>
              <a:rPr lang="en-US" b="1"/>
              <a:t>Performance</a:t>
            </a:r>
            <a:endParaRPr lang="ru-RU" b="1"/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6070600" y="4787900"/>
            <a:ext cx="2651125" cy="1325563"/>
          </a:xfrm>
          <a:prstGeom prst="cloudCallout">
            <a:avLst>
              <a:gd name="adj1" fmla="val -58384"/>
              <a:gd name="adj2" fmla="val -68324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/>
          <a:lstStyle/>
          <a:p>
            <a:pPr algn="ctr"/>
            <a:r>
              <a:rPr lang="ru-RU" b="1"/>
              <a:t>Цена</a:t>
            </a:r>
            <a:endParaRPr lang="en-US" b="1"/>
          </a:p>
          <a:p>
            <a:pPr algn="ctr"/>
            <a:r>
              <a:rPr lang="en-US" b="1"/>
              <a:t>Cost</a:t>
            </a:r>
            <a:endParaRPr lang="ru-RU" b="1"/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6175375" y="2370138"/>
            <a:ext cx="2622550" cy="1279525"/>
          </a:xfrm>
          <a:prstGeom prst="cloudCallout">
            <a:avLst>
              <a:gd name="adj1" fmla="val -67676"/>
              <a:gd name="adj2" fmla="val 500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/>
          <a:lstStyle/>
          <a:p>
            <a:pPr algn="ctr"/>
            <a:r>
              <a:rPr lang="ru-RU" b="1"/>
              <a:t>Безопасность</a:t>
            </a:r>
            <a:endParaRPr lang="en-US" b="1"/>
          </a:p>
          <a:p>
            <a:pPr algn="ctr"/>
            <a:r>
              <a:rPr lang="en-US" b="1"/>
              <a:t>Safety</a:t>
            </a:r>
            <a:endParaRPr lang="ru-RU" b="1"/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3360738" y="1090613"/>
            <a:ext cx="3017837" cy="1325562"/>
          </a:xfrm>
          <a:prstGeom prst="cloudCallout">
            <a:avLst>
              <a:gd name="adj1" fmla="val -16333"/>
              <a:gd name="adj2" fmla="val 7431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/>
          <a:lstStyle/>
          <a:p>
            <a:pPr algn="ctr"/>
            <a:r>
              <a:rPr lang="ru-RU" b="1"/>
              <a:t>Удобство </a:t>
            </a:r>
            <a:r>
              <a:rPr lang="en-US" b="1"/>
              <a:t>Convenience</a:t>
            </a:r>
            <a:endParaRPr lang="ru-RU" b="1"/>
          </a:p>
        </p:txBody>
      </p:sp>
      <p:sp>
        <p:nvSpPr>
          <p:cNvPr id="5128" name="AutoShape 8"/>
          <p:cNvSpPr>
            <a:spLocks noChangeArrowheads="1"/>
          </p:cNvSpPr>
          <p:nvPr/>
        </p:nvSpPr>
        <p:spPr bwMode="auto">
          <a:xfrm>
            <a:off x="285750" y="4572000"/>
            <a:ext cx="3124200" cy="1493838"/>
          </a:xfrm>
          <a:prstGeom prst="cloudCallout">
            <a:avLst>
              <a:gd name="adj1" fmla="val 54838"/>
              <a:gd name="adj2" fmla="val -74449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36000" tIns="36000" rIns="36000" bIns="36000" anchor="ctr"/>
          <a:lstStyle/>
          <a:p>
            <a:pPr algn="ctr"/>
            <a:r>
              <a:rPr lang="ru-RU" b="1"/>
              <a:t>Эмоциональный фактор</a:t>
            </a:r>
            <a:endParaRPr lang="en-US" b="1"/>
          </a:p>
          <a:p>
            <a:pPr algn="ctr"/>
            <a:r>
              <a:rPr lang="en-US" b="1"/>
              <a:t>Indulgence</a:t>
            </a:r>
            <a:endParaRPr lang="ru-RU" b="1"/>
          </a:p>
        </p:txBody>
      </p:sp>
      <p:sp>
        <p:nvSpPr>
          <p:cNvPr id="46088" name="TextBox 8"/>
          <p:cNvSpPr txBox="1">
            <a:spLocks noChangeArrowheads="1"/>
          </p:cNvSpPr>
          <p:nvPr/>
        </p:nvSpPr>
        <p:spPr bwMode="auto">
          <a:xfrm>
            <a:off x="0" y="6000750"/>
            <a:ext cx="89296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Какие из характеристик  представляют собой «ключевые ценности»?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/>
      <p:bldP spid="5125" grpId="0" animBg="1"/>
      <p:bldP spid="5126" grpId="0" animBg="1"/>
      <p:bldP spid="5127" grpId="0" animBg="1"/>
      <p:bldP spid="51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Заголовок 1"/>
          <p:cNvSpPr>
            <a:spLocks noGrp="1"/>
          </p:cNvSpPr>
          <p:nvPr>
            <p:ph type="title"/>
          </p:nvPr>
        </p:nvSpPr>
        <p:spPr>
          <a:xfrm>
            <a:off x="428625" y="152400"/>
            <a:ext cx="8258175" cy="490538"/>
          </a:xfrm>
        </p:spPr>
        <p:txBody>
          <a:bodyPr anchor="t"/>
          <a:lstStyle/>
          <a:p>
            <a:pPr eaLnBrk="1" hangingPunct="1"/>
            <a:r>
              <a:rPr lang="ru-RU" sz="2400" smtClean="0"/>
              <a:t>Ключевые потребительские ценности продукта</a:t>
            </a:r>
          </a:p>
        </p:txBody>
      </p:sp>
      <p:sp>
        <p:nvSpPr>
          <p:cNvPr id="47106" name="Содержимое 2"/>
          <p:cNvSpPr>
            <a:spLocks noGrp="1"/>
          </p:cNvSpPr>
          <p:nvPr>
            <p:ph sz="quarter" idx="1"/>
          </p:nvPr>
        </p:nvSpPr>
        <p:spPr>
          <a:xfrm>
            <a:off x="428625" y="1219200"/>
            <a:ext cx="8258175" cy="3424238"/>
          </a:xfrm>
        </p:spPr>
        <p:txBody>
          <a:bodyPr/>
          <a:lstStyle/>
          <a:p>
            <a:pPr eaLnBrk="1" hangingPunct="1"/>
            <a:r>
              <a:rPr lang="ru-RU" sz="2400" smtClean="0"/>
              <a:t>Часто при описании потребительских ценностей продукта не учитываются интересы значительных целевых групп потребительской цепочки.</a:t>
            </a:r>
          </a:p>
          <a:p>
            <a:pPr eaLnBrk="1" hangingPunct="1"/>
            <a:endParaRPr lang="ru-RU" smtClean="0"/>
          </a:p>
          <a:p>
            <a:pPr eaLnBrk="1" hangingPunct="1"/>
            <a:r>
              <a:rPr lang="ru-RU" sz="2400" smtClean="0"/>
              <a:t>Потребительская цепочка – последовательность пользователей, которые будут влиять на продвижение предлагаемого продукта (стейкхолдеров). </a:t>
            </a:r>
          </a:p>
          <a:p>
            <a:pPr eaLnBrk="1" hangingPunct="1"/>
            <a:endParaRPr lang="ru-RU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214313" y="4357688"/>
            <a:ext cx="1643062" cy="9144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600" dirty="0">
                <a:solidFill>
                  <a:schemeClr val="tx1"/>
                </a:solidFill>
              </a:rPr>
              <a:t>Производство</a:t>
            </a:r>
            <a:r>
              <a:rPr lang="ru-RU" sz="1600" dirty="0"/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643063" y="4572000"/>
            <a:ext cx="2000250" cy="9144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600" dirty="0">
                <a:solidFill>
                  <a:schemeClr val="tx1"/>
                </a:solidFill>
              </a:rPr>
              <a:t>Транспортировка</a:t>
            </a:r>
            <a:r>
              <a:rPr lang="ru-RU" dirty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86125" y="4857750"/>
            <a:ext cx="1714500" cy="9144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600" dirty="0">
                <a:solidFill>
                  <a:schemeClr val="tx1"/>
                </a:solidFill>
              </a:rPr>
              <a:t>Хранение</a:t>
            </a:r>
            <a:r>
              <a:rPr lang="ru-RU" dirty="0"/>
              <a:t>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500563" y="5072063"/>
            <a:ext cx="1643062" cy="9144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600" dirty="0">
                <a:solidFill>
                  <a:schemeClr val="tx1"/>
                </a:solidFill>
              </a:rPr>
              <a:t>Продажа</a:t>
            </a:r>
            <a:r>
              <a:rPr lang="ru-RU" dirty="0"/>
              <a:t>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643563" y="5286375"/>
            <a:ext cx="1712912" cy="9144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600" dirty="0">
                <a:solidFill>
                  <a:schemeClr val="tx1"/>
                </a:solidFill>
              </a:rPr>
              <a:t>Использование</a:t>
            </a:r>
            <a:r>
              <a:rPr lang="ru-RU" sz="1600" dirty="0"/>
              <a:t>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143750" y="5500688"/>
            <a:ext cx="1714500" cy="9144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600" dirty="0">
                <a:solidFill>
                  <a:schemeClr val="tx1"/>
                </a:solidFill>
              </a:rPr>
              <a:t>Утилизация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714375"/>
            <a:ext cx="8643938" cy="2286000"/>
          </a:xfrm>
        </p:spPr>
        <p:txBody>
          <a:bodyPr/>
          <a:lstStyle/>
          <a:p>
            <a:pPr eaLnBrk="1" hangingPunct="1"/>
            <a:r>
              <a:rPr lang="ru-RU" sz="2400" smtClean="0"/>
              <a:t>Критерии успеха нового продукта во многом  определяет учет потребностей и ограничений самого близкого клиента в цепи тех, кто будет иметь дело с новым продуктом </a:t>
            </a:r>
          </a:p>
          <a:p>
            <a:pPr eaLnBrk="1" hangingPunct="1"/>
            <a:r>
              <a:rPr lang="ru-RU" sz="2400" smtClean="0">
                <a:solidFill>
                  <a:srgbClr val="FF0000"/>
                </a:solidFill>
              </a:rPr>
              <a:t>Кому мы продаем (передаем) новый продукт? </a:t>
            </a:r>
          </a:p>
          <a:p>
            <a:pPr eaLnBrk="1" hangingPunct="1"/>
            <a:r>
              <a:rPr lang="ru-RU" sz="2400" smtClean="0">
                <a:solidFill>
                  <a:srgbClr val="FF0000"/>
                </a:solidFill>
              </a:rPr>
              <a:t>Каковы наши критерии успеха для продукта? </a:t>
            </a:r>
          </a:p>
          <a:p>
            <a:pPr eaLnBrk="1" hangingPunct="1"/>
            <a:r>
              <a:rPr lang="ru-RU" sz="2400" smtClean="0">
                <a:solidFill>
                  <a:srgbClr val="FF0000"/>
                </a:solidFill>
              </a:rPr>
              <a:t>Согласуются ли они с критериями, на которых будет обосновывать свое решение покупатель (пользователь)?</a:t>
            </a:r>
            <a:endParaRPr lang="en-US" sz="2000" smtClean="0">
              <a:solidFill>
                <a:srgbClr val="FF0000"/>
              </a:solidFill>
            </a:endParaRPr>
          </a:p>
        </p:txBody>
      </p:sp>
      <p:sp>
        <p:nvSpPr>
          <p:cNvPr id="48130" name="Номер слайда 8"/>
          <p:cNvSpPr txBox="1">
            <a:spLocks noGrp="1"/>
          </p:cNvSpPr>
          <p:nvPr/>
        </p:nvSpPr>
        <p:spPr bwMode="auto">
          <a:xfrm>
            <a:off x="0" y="6526213"/>
            <a:ext cx="53975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fld id="{EDCBFB8D-2D7F-460D-B3C3-F41E9FE0E50B}" type="slidenum">
              <a:rPr lang="ru-RU" sz="1400">
                <a:solidFill>
                  <a:srgbClr val="008080"/>
                </a:solidFill>
                <a:cs typeface="Arial" charset="0"/>
              </a:rPr>
              <a:pPr/>
              <a:t>9</a:t>
            </a:fld>
            <a:endParaRPr lang="ru-RU" sz="1400">
              <a:solidFill>
                <a:srgbClr val="008080"/>
              </a:solidFill>
              <a:cs typeface="Arial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28625" y="152400"/>
            <a:ext cx="8258175" cy="490538"/>
          </a:xfrm>
          <a:prstGeom prst="rect">
            <a:avLst/>
          </a:prstGeom>
        </p:spPr>
        <p:txBody>
          <a:bodyPr/>
          <a:lstStyle/>
          <a:p>
            <a:pPr eaLnBrk="0" hangingPunct="0">
              <a:defRPr/>
            </a:pPr>
            <a:r>
              <a:rPr lang="ru-RU" sz="24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Ключевые потребительские ценности продукта</a:t>
            </a:r>
            <a:endParaRPr lang="ru-RU" sz="24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8132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3714750"/>
            <a:ext cx="3792538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11278</TotalTime>
  <Words>599</Words>
  <Application>Microsoft Office PowerPoint</Application>
  <PresentationFormat>Экран (4:3)</PresentationFormat>
  <Paragraphs>143</Paragraphs>
  <Slides>16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Шаблон оформления</vt:lpstr>
      </vt:variant>
      <vt:variant>
        <vt:i4>7</vt:i4>
      </vt:variant>
      <vt:variant>
        <vt:lpstr>Заголовки слайдов</vt:lpstr>
      </vt:variant>
      <vt:variant>
        <vt:i4>16</vt:i4>
      </vt:variant>
    </vt:vector>
  </HeadingPairs>
  <TitlesOfParts>
    <vt:vector size="31" baseType="lpstr">
      <vt:lpstr>Arial</vt:lpstr>
      <vt:lpstr>Cambria</vt:lpstr>
      <vt:lpstr>Calibri</vt:lpstr>
      <vt:lpstr>Wingdings 3</vt:lpstr>
      <vt:lpstr>Wingdings</vt:lpstr>
      <vt:lpstr>Gill Sans MT</vt:lpstr>
      <vt:lpstr>Lucida Sans Unicode</vt:lpstr>
      <vt:lpstr>Verdana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  Подготовка продуктового предложения при продвижении продукта»  1. Что нужно учесть при представлении проекта </vt:lpstr>
      <vt:lpstr>Слайд 2</vt:lpstr>
      <vt:lpstr>Слайд 3</vt:lpstr>
      <vt:lpstr>Слайд 4</vt:lpstr>
      <vt:lpstr>Слайд 5</vt:lpstr>
      <vt:lpstr>Ключевые потребительские ценности продукта. Структурирование параметров. </vt:lpstr>
      <vt:lpstr>Потребительские характеристики продукта</vt:lpstr>
      <vt:lpstr>Ключевые потребительские ценности продукта</vt:lpstr>
      <vt:lpstr>Слайд 9</vt:lpstr>
      <vt:lpstr>Ключевые потребительские ценности продукта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cpi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services</dc:title>
  <dc:creator>Андрей</dc:creator>
  <cp:lastModifiedBy>UserXP</cp:lastModifiedBy>
  <cp:revision>314</cp:revision>
  <dcterms:created xsi:type="dcterms:W3CDTF">2008-10-20T13:03:25Z</dcterms:created>
  <dcterms:modified xsi:type="dcterms:W3CDTF">2012-04-17T22:33:53Z</dcterms:modified>
</cp:coreProperties>
</file>