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7" r:id="rId12"/>
    <p:sldId id="272" r:id="rId13"/>
    <p:sldId id="274" r:id="rId14"/>
    <p:sldId id="275" r:id="rId15"/>
    <p:sldId id="276" r:id="rId16"/>
    <p:sldId id="277"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27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ru" sz="1200" b="0" i="0" u="none" strike="noStrike" cap="none">
                <a:solidFill>
                  <a:schemeClr val="dk1"/>
                </a:solidFill>
                <a:latin typeface="Calibri"/>
                <a:ea typeface="Calibri"/>
                <a:cs typeface="Calibri"/>
                <a:sym typeface="Calibri"/>
              </a:rPr>
              <a:t>‹#›</a:t>
            </a:fld>
            <a:endParaRPr lang="ru"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6396232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39" name="Shape 13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0" name="Shape 140"/>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14" name="Shape 21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9" name="Shape 229"/>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230" name="Shape 230"/>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231" name="Shape 231"/>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ru" sz="1200" b="0" i="0" u="none" strike="noStrike" cap="none">
                <a:solidFill>
                  <a:schemeClr val="dk1"/>
                </a:solidFill>
                <a:latin typeface="Calibri"/>
                <a:ea typeface="Calibri"/>
                <a:cs typeface="Calibri"/>
                <a:sym typeface="Calibri"/>
              </a:rPr>
              <a:t>11</a:t>
            </a:fld>
            <a:endParaRPr lang="ru"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Shape 269"/>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spcBef>
                <a:spcPts val="0"/>
              </a:spcBef>
              <a:buNone/>
            </a:pPr>
            <a:endParaRPr/>
          </a:p>
        </p:txBody>
      </p:sp>
      <p:sp>
        <p:nvSpPr>
          <p:cNvPr id="270" name="Shape 27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5" name="Shape 285"/>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spcBef>
                <a:spcPts val="0"/>
              </a:spcBef>
              <a:buNone/>
            </a:pPr>
            <a:endParaRPr/>
          </a:p>
        </p:txBody>
      </p:sp>
      <p:sp>
        <p:nvSpPr>
          <p:cNvPr id="286" name="Shape 286"/>
          <p:cNvSpPr txBox="1">
            <a:spLocks noGrp="1"/>
          </p:cNvSpPr>
          <p:nvPr>
            <p:ph type="sldNum" idx="12"/>
          </p:nvPr>
        </p:nvSpPr>
        <p:spPr>
          <a:xfrm>
            <a:off x="3884612" y="8685213"/>
            <a:ext cx="2971799" cy="458700"/>
          </a:xfrm>
          <a:prstGeom prst="rect">
            <a:avLst/>
          </a:prstGeom>
        </p:spPr>
        <p:txBody>
          <a:bodyPr lIns="91425" tIns="45700" rIns="91425" bIns="45700" anchor="b" anchorCtr="0">
            <a:noAutofit/>
          </a:bodyPr>
          <a:lstStyle/>
          <a:p>
            <a:pPr lvl="0" rtl="0">
              <a:spcBef>
                <a:spcPts val="0"/>
              </a:spcBef>
              <a:buNone/>
            </a:pPr>
            <a:fld id="{00000000-1234-1234-1234-123412341234}" type="slidenum">
              <a:rPr lang="ru"/>
              <a:t>13</a:t>
            </a:fld>
            <a:endParaRPr lang="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93" name="Shape 293"/>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294" name="Shape 294"/>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295" name="Shape 295"/>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ru" sz="1200" b="0" i="0" u="none" strike="noStrike" cap="none">
                <a:solidFill>
                  <a:schemeClr val="dk1"/>
                </a:solidFill>
                <a:latin typeface="Calibri"/>
                <a:ea typeface="Calibri"/>
                <a:cs typeface="Calibri"/>
                <a:sym typeface="Calibri"/>
              </a:rPr>
              <a:t>14</a:t>
            </a:fld>
            <a:endParaRPr lang="ru"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05" name="Shape 305"/>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06" name="Shape 306"/>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07" name="Shape 307"/>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ru" sz="1200" b="0" i="0" u="none" strike="noStrike" cap="none">
                <a:solidFill>
                  <a:schemeClr val="dk1"/>
                </a:solidFill>
                <a:latin typeface="Calibri"/>
                <a:ea typeface="Calibri"/>
                <a:cs typeface="Calibri"/>
                <a:sym typeface="Calibri"/>
              </a:rPr>
              <a:t>15</a:t>
            </a:fld>
            <a:endParaRPr lang="ru"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15" name="Shape 315"/>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16" name="Shape 316"/>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17" name="Shape 317"/>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ru" sz="1200" b="0" i="0" u="none" strike="noStrike" cap="none">
                <a:solidFill>
                  <a:schemeClr val="dk1"/>
                </a:solidFill>
                <a:latin typeface="Calibri"/>
                <a:ea typeface="Calibri"/>
                <a:cs typeface="Calibri"/>
                <a:sym typeface="Calibri"/>
              </a:rPr>
              <a:t>16</a:t>
            </a:fld>
            <a:endParaRPr lang="ru"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Calibri"/>
              <a:buNone/>
            </a:pPr>
            <a:r>
              <a:rPr lang="ru" sz="1200" b="0" i="0" u="none" strike="noStrike" cap="none">
                <a:solidFill>
                  <a:schemeClr val="dk1"/>
                </a:solidFill>
                <a:latin typeface="Calibri"/>
                <a:ea typeface="Calibri"/>
                <a:cs typeface="Calibri"/>
                <a:sym typeface="Calibri"/>
              </a:rPr>
              <a:t>Полезные статьи для подготовки к вопросам</a:t>
            </a:r>
          </a:p>
          <a:p>
            <a:pPr marL="0" marR="0" lvl="0" indent="0" algn="l" rtl="0">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ct val="25000"/>
              <a:buFont typeface="Calibri"/>
              <a:buNone/>
            </a:pPr>
            <a:r>
              <a:rPr lang="ru" sz="1200" b="0" i="0" u="none" strike="noStrike" cap="none">
                <a:solidFill>
                  <a:schemeClr val="dk1"/>
                </a:solidFill>
                <a:latin typeface="Calibri"/>
                <a:ea typeface="Calibri"/>
                <a:cs typeface="Calibri"/>
                <a:sym typeface="Calibri"/>
              </a:rPr>
              <a:t>http://blog.radislavgandapas.com/13-principles/</a:t>
            </a:r>
          </a:p>
          <a:p>
            <a:pPr marL="0" marR="0" lvl="0" indent="0" algn="l" rtl="0">
              <a:spcBef>
                <a:spcPts val="0"/>
              </a:spcBef>
              <a:buClr>
                <a:schemeClr val="dk1"/>
              </a:buClr>
              <a:buSzPct val="25000"/>
              <a:buFont typeface="Calibri"/>
              <a:buNone/>
            </a:pPr>
            <a:r>
              <a:rPr lang="ru" sz="1200" b="0" i="0" u="none" strike="noStrike" cap="none">
                <a:solidFill>
                  <a:schemeClr val="dk1"/>
                </a:solidFill>
                <a:latin typeface="Calibri"/>
                <a:ea typeface="Calibri"/>
                <a:cs typeface="Calibri"/>
                <a:sym typeface="Calibri"/>
              </a:rPr>
              <a:t>http://uxevent.com/3-tipa-voprosov-chtoby-rasshevelit-auditoriju/</a:t>
            </a:r>
          </a:p>
        </p:txBody>
      </p:sp>
      <p:sp>
        <p:nvSpPr>
          <p:cNvPr id="149" name="Shape 14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0" name="Shape 150"/>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9" name="Shape 159"/>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60" name="Shape 160"/>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61" name="Shape 161"/>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ru" sz="1200" b="0" i="0" u="none" strike="noStrike" cap="none">
                <a:solidFill>
                  <a:schemeClr val="dk1"/>
                </a:solidFill>
                <a:latin typeface="Calibri"/>
                <a:ea typeface="Calibri"/>
                <a:cs typeface="Calibri"/>
                <a:sym typeface="Calibri"/>
              </a:rPr>
              <a:t>3</a:t>
            </a:fld>
            <a:endParaRPr lang="ru"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69" name="Shape 16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78" name="Shape 17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85" name="Shape 18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1" name="Shape 191"/>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Calibri"/>
              <a:buNone/>
            </a:pPr>
            <a:r>
              <a:rPr lang="ru" sz="1200" b="0" i="0" u="none" strike="noStrike" cap="none">
                <a:solidFill>
                  <a:schemeClr val="dk1"/>
                </a:solidFill>
                <a:latin typeface="Calibri"/>
                <a:ea typeface="Calibri"/>
                <a:cs typeface="Calibri"/>
                <a:sym typeface="Calibri"/>
              </a:rPr>
              <a:t>TCP предоставляет поток данных с предварительной установкой соединения, осуществляет повторный запрос данных в случае потери данных и устраняет дублирование при получении двух копий одного пакета, гарантируя тем самым, в отличие от UDP, целостность передаваемых данных и уведомление отправителя о результатах передачи.</a:t>
            </a:r>
          </a:p>
          <a:p>
            <a:pPr marL="0" marR="0" lvl="0" indent="0" algn="l" rtl="0">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ru" sz="1200" b="0" i="0" u="none" strike="noStrike" cap="none">
                <a:solidFill>
                  <a:schemeClr val="dk1"/>
                </a:solidFill>
                <a:latin typeface="Calibri"/>
                <a:ea typeface="Calibri"/>
                <a:cs typeface="Calibri"/>
                <a:sym typeface="Calibri"/>
              </a:rPr>
              <a:t>Source Port (16 бит), Destination Port (16 бит) - номера портов процесса-отправителя и процесса-получателя соответственно.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Sequence Number (SN) (32 бита) - порядковый номер первого октета в поле данных сегмента среди всех октетов потока данных для текущего соединения, то есть если в сегменте пересылаются октеты с 2001-го по 3000-й, то SN=2001. Если в заголовке сегмента установлен бит SYN (фаза установления соединения), то в поле SN записывается начальный номер (ISN), например, 0. Номер первого октета данных, посылаемых после завершения фазы установления соединения, равен ISN+1. Acknowledgment Number (ACK) (32 бита) - если установлен бит ACK, то это поле содержит порядковый номер октета, который отправитель данного сегмента желает получить. Это означает, что все предыдущие октеты (с номерами от ISN+1 до ACK-1 включительно) были успешно получены.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Data Offset (4 бита) - длина TCP-заголовка в 32-битных словах.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Reserved (6 бит) - зарезервировано; заполняется нулями.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Control Bits (6 бит) - управляющие биты; активным является положение “бит установлен”.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URG - поле срочного указателя (Urgent Pointer) задействовано;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ACK - поле номера подтверждения (Acknowledgment Number) задействовано;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PSH - осуществить “проталкивание” - если модуль TCP получает сегмент с установленным флагом PSH, то он немедленно передает все данные из буфера приема процессу-получателю для обработки, даже если буфер не был заполнен;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RST - перезагрузка текущего соединения;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SYN - запрос на установление соединения;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FIN - нет больше данных для передачи.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Window (16 бит) - размер окна в октетах (см. выше п. 3.1.5).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Checksum (16 бит) - контрольная сумма, представляет собой 16 бит, дополняющие биты в сумме всех 16-битовых слов сегмента (само поле контрольной суммы перед вычислением обнуляется). Контрольная сумма, кроме заголовка сегмента и поля данных, учитывает 96 бит псевдозаголовка, который для внутреннего употребления ставится перед TCP-заголовком. Этот псевдозаголовок содержит IP-адрес отправителя (4 октета), IP-адрес получателя (4 октета), нулевой октет, 8-битное поле "Протокол", аналогичное полю в IP-заголовке, и 16 бит длины TCP сегмента, измеренной в октетах. Такой подход обеспечивает защиту протокола TCP от ошибшихся в маршруте сегментов. Информация для псевдозаголовка передается через интерфейс "Протокол TCP/межсетевой уровень" в качестве аргументов или результатов запросов от протокола TCP к протоколу IP.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Urgent Pointer (16 бит) - используется для указания длины срочных данных, которые размещаются в начале поля данных сегмента. Указывает смещение октета, следующего за срочными данными, относительно первого октета в сегменте. Например, в сегменте передаются октеты с 2001-го по 3000-й, при этом первые 100 октетов являются срочными данными, тогда Urgent Pointer = 100. Протокол TCP не определяет, как именно должны обрабатываться срочные денные, но предполагает, что прикладной процесс будет предпринимать усилия для их быстрой обработки. Поле Urgent Pointer задействовано, если установлен флаг URG.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Options - поле переменной длины; может отсутствовать или содержать одну опцию или список опций, реализующих дополнительные услуги протокола TCP. Опция состоит из октета "Тип опции", за которым могут следовать октет "Длина опции в октетах" и октеты с данными для опции.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Стандарт протокола TCP определяет три опции (типы 0,1,2).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Опции типов 0 и 1 ("Конец списка опций" и "Нет операции" соответственно) состоят из одного октета, содержащего значение типа опции. При обнаружении в списке опции "Конец списка опций" разбор опций прекращается, даже если длина заголовка сегмента (Data Offset) еще не исчерпана. Опция "Нет операции" может использоваться для выравнивания между опциями по границе 32 бит.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Опция типа 2 "Максимальный размер сегмента" состоит из 4 октетов: одного октета типа опции (значение равно 2), одного октета длины (значение равно 4) и двух октетов, содержащих максимальный размер сегмента, который способен получать TCP-модуль, отправивший сегмент с данной опцией. Опцию следует использовать только в SYN-сегментах на этапе установки соединения. </a:t>
            </a:r>
            <a:br>
              <a:rPr lang="ru" sz="1200" b="0" i="0" u="none" strike="noStrike" cap="none">
                <a:solidFill>
                  <a:schemeClr val="dk1"/>
                </a:solidFill>
                <a:latin typeface="Calibri"/>
                <a:ea typeface="Calibri"/>
                <a:cs typeface="Calibri"/>
                <a:sym typeface="Calibri"/>
              </a:rPr>
            </a:br>
            <a:r>
              <a:rPr lang="ru" sz="1200" b="0" i="0" u="none" strike="noStrike" cap="none">
                <a:solidFill>
                  <a:schemeClr val="dk1"/>
                </a:solidFill>
                <a:latin typeface="Calibri"/>
                <a:ea typeface="Calibri"/>
                <a:cs typeface="Calibri"/>
                <a:sym typeface="Calibri"/>
              </a:rPr>
              <a:t>Padding - выравнивание заголовка по границе 32-битного слова, если список опций занимает нецелое число 32-битных слов. Поле Padding заполняется нулями.</a:t>
            </a:r>
          </a:p>
        </p:txBody>
      </p:sp>
      <p:sp>
        <p:nvSpPr>
          <p:cNvPr id="192" name="Shape 192"/>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93" name="Shape 193"/>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ru" sz="1200" b="0" i="0" u="none" strike="noStrike" cap="none">
                <a:solidFill>
                  <a:schemeClr val="dk1"/>
                </a:solidFill>
                <a:latin typeface="Calibri"/>
                <a:ea typeface="Calibri"/>
                <a:cs typeface="Calibri"/>
                <a:sym typeface="Calibri"/>
              </a:rPr>
              <a:t>7</a:t>
            </a:fld>
            <a:endParaRPr lang="ru"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00" name="Shape 20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07" name="Shape 207"/>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Титульный слайд">
    <p:spTree>
      <p:nvGrpSpPr>
        <p:cNvPr id="1" name="Shape 12"/>
        <p:cNvGrpSpPr/>
        <p:nvPr/>
      </p:nvGrpSpPr>
      <p:grpSpPr>
        <a:xfrm>
          <a:off x="0" y="0"/>
          <a:ext cx="0" cy="0"/>
          <a:chOff x="0" y="0"/>
          <a:chExt cx="0" cy="0"/>
        </a:xfrm>
      </p:grpSpPr>
      <p:sp>
        <p:nvSpPr>
          <p:cNvPr id="13" name="Shape 13"/>
          <p:cNvSpPr txBox="1">
            <a:spLocks noGrp="1"/>
          </p:cNvSpPr>
          <p:nvPr>
            <p:ph type="subTitle" idx="1"/>
          </p:nvPr>
        </p:nvSpPr>
        <p:spPr>
          <a:xfrm>
            <a:off x="5303837" y="4581525"/>
            <a:ext cx="6121400" cy="1516061"/>
          </a:xfrm>
          <a:prstGeom prst="rect">
            <a:avLst/>
          </a:prstGeom>
          <a:noFill/>
          <a:ln>
            <a:noFill/>
          </a:ln>
        </p:spPr>
        <p:txBody>
          <a:bodyPr lIns="91425" tIns="91425" rIns="91425" bIns="91425" anchor="ctr" anchorCtr="0"/>
          <a:lstStyle>
            <a:lvl1pPr marL="0" marR="0" lvl="0" indent="0" algn="l" rtl="0">
              <a:lnSpc>
                <a:spcPct val="100000"/>
              </a:lnSpc>
              <a:spcBef>
                <a:spcPts val="1000"/>
              </a:spcBef>
              <a:spcAft>
                <a:spcPts val="0"/>
              </a:spcAft>
              <a:buClr>
                <a:srgbClr val="99A8B7"/>
              </a:buClr>
              <a:buFont typeface="Arial"/>
              <a:buNone/>
              <a:defRPr sz="2400" b="0" i="0" u="none" strike="noStrike" cap="none">
                <a:solidFill>
                  <a:srgbClr val="99A8B7"/>
                </a:solidFill>
                <a:latin typeface="Arial"/>
                <a:ea typeface="Arial"/>
                <a:cs typeface="Arial"/>
                <a:sym typeface="Arial"/>
              </a:defRPr>
            </a:lvl1pPr>
            <a:lvl2pPr marL="457200" marR="0" lvl="1" indent="0" algn="ctr" rtl="0">
              <a:lnSpc>
                <a:spcPct val="90000"/>
              </a:lnSpc>
              <a:spcBef>
                <a:spcPts val="5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2pPr>
            <a:lvl3pPr marL="914400" marR="0" lvl="2" indent="0" algn="ctr" rtl="0">
              <a:lnSpc>
                <a:spcPct val="90000"/>
              </a:lnSpc>
              <a:spcBef>
                <a:spcPts val="500"/>
              </a:spcBef>
              <a:spcAft>
                <a:spcPts val="0"/>
              </a:spcAft>
              <a:buClr>
                <a:schemeClr val="dk1"/>
              </a:buClr>
              <a:buFont typeface="Arial"/>
              <a:buNone/>
              <a:defRPr sz="1800" b="0" i="0" u="none" strike="noStrike" cap="none">
                <a:solidFill>
                  <a:schemeClr val="dk1"/>
                </a:solidFill>
                <a:latin typeface="Arial"/>
                <a:ea typeface="Arial"/>
                <a:cs typeface="Arial"/>
                <a:sym typeface="Arial"/>
              </a:defRPr>
            </a:lvl3pPr>
            <a:lvl4pPr marL="1371600" marR="0" lvl="3"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4pPr>
            <a:lvl5pPr marL="1828800" marR="0" lvl="4"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5pPr>
            <a:lvl6pPr marL="2286000" marR="0" lvl="5"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6pPr>
            <a:lvl7pPr marL="2743200" marR="0" lvl="6"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7pPr>
            <a:lvl8pPr marL="3200400" marR="0" lvl="7"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8pPr>
            <a:lvl9pPr marL="3657600" marR="0" lvl="8"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title"/>
          </p:nvPr>
        </p:nvSpPr>
        <p:spPr>
          <a:xfrm>
            <a:off x="5303837" y="2276475"/>
            <a:ext cx="6121400" cy="23050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5" name="Shape 15"/>
          <p:cNvSpPr txBox="1">
            <a:spLocks noGrp="1"/>
          </p:cNvSpPr>
          <p:nvPr>
            <p:ph type="body" idx="2"/>
          </p:nvPr>
        </p:nvSpPr>
        <p:spPr>
          <a:xfrm>
            <a:off x="5303837" y="760412"/>
            <a:ext cx="6121401" cy="760410"/>
          </a:xfrm>
          <a:prstGeom prst="rect">
            <a:avLst/>
          </a:prstGeom>
          <a:noFill/>
          <a:ln>
            <a:noFill/>
          </a:ln>
        </p:spPr>
        <p:txBody>
          <a:bodyPr lIns="91425" tIns="91425" rIns="91425" bIns="91425" anchor="ctr" anchorCtr="0"/>
          <a:lstStyle>
            <a:lvl1pPr marL="0" marR="0" lvl="0" indent="0" algn="l" rtl="0">
              <a:lnSpc>
                <a:spcPct val="100000"/>
              </a:lnSpc>
              <a:spcBef>
                <a:spcPts val="1000"/>
              </a:spcBef>
              <a:spcAft>
                <a:spcPts val="0"/>
              </a:spcAft>
              <a:buClr>
                <a:srgbClr val="99A8B7"/>
              </a:buClr>
              <a:buFont typeface="Arial"/>
              <a:buNone/>
              <a:defRPr sz="2400" b="0" i="0" u="none" strike="noStrike" cap="none">
                <a:solidFill>
                  <a:srgbClr val="99A8B7"/>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body" idx="3"/>
          </p:nvPr>
        </p:nvSpPr>
        <p:spPr>
          <a:xfrm>
            <a:off x="5303837" y="1520825"/>
            <a:ext cx="6121401" cy="755649"/>
          </a:xfrm>
          <a:prstGeom prst="rect">
            <a:avLst/>
          </a:prstGeom>
          <a:noFill/>
          <a:ln>
            <a:noFill/>
          </a:ln>
        </p:spPr>
        <p:txBody>
          <a:bodyPr lIns="91425" tIns="91425" rIns="91425" bIns="91425" anchor="ctr" anchorCtr="0"/>
          <a:lstStyle>
            <a:lvl1pPr marL="0" marR="0" lvl="0" indent="0" algn="l" rtl="0">
              <a:lnSpc>
                <a:spcPct val="100000"/>
              </a:lnSpc>
              <a:spcBef>
                <a:spcPts val="1000"/>
              </a:spcBef>
              <a:spcAft>
                <a:spcPts val="0"/>
              </a:spcAft>
              <a:buClr>
                <a:srgbClr val="4C5D6E"/>
              </a:buClr>
              <a:buFont typeface="Arial"/>
              <a:buNone/>
              <a:defRPr sz="2400" b="1" i="0" u="none" strike="noStrike" cap="none">
                <a:solidFill>
                  <a:srgbClr val="4C5D6E"/>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7" name="Shape 17"/>
          <p:cNvSpPr>
            <a:spLocks noGrp="1"/>
          </p:cNvSpPr>
          <p:nvPr>
            <p:ph type="pic" idx="4"/>
          </p:nvPr>
        </p:nvSpPr>
        <p:spPr>
          <a:xfrm>
            <a:off x="766762" y="1520823"/>
            <a:ext cx="3781425" cy="3816352"/>
          </a:xfrm>
          <a:prstGeom prst="rect">
            <a:avLst/>
          </a:prstGeom>
          <a:noFill/>
          <a:ln>
            <a:noFill/>
          </a:ln>
        </p:spPr>
        <p:txBody>
          <a:bodyPr lIns="91425" tIns="91425" rIns="91425" bIns="91425" anchor="ctr" anchorCtr="0"/>
          <a:lstStyle>
            <a:lvl1pPr marL="0" marR="0" lvl="0" indent="0" algn="ctr"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8" name="Shape 18"/>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Заголовок три объекта">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1139824" y="760412"/>
            <a:ext cx="9919064" cy="1512908"/>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82" name="Shape 82"/>
          <p:cNvSpPr txBox="1">
            <a:spLocks noGrp="1"/>
          </p:cNvSpPr>
          <p:nvPr>
            <p:ph type="body" idx="1"/>
          </p:nvPr>
        </p:nvSpPr>
        <p:spPr>
          <a:xfrm>
            <a:off x="1139824" y="2633321"/>
            <a:ext cx="3048364" cy="3099503"/>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body" idx="2"/>
          </p:nvPr>
        </p:nvSpPr>
        <p:spPr>
          <a:xfrm>
            <a:off x="8003813" y="2633321"/>
            <a:ext cx="3055075" cy="3099503"/>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4" name="Shape 84"/>
          <p:cNvSpPr txBox="1">
            <a:spLocks noGrp="1"/>
          </p:cNvSpPr>
          <p:nvPr>
            <p:ph type="body" idx="3"/>
          </p:nvPr>
        </p:nvSpPr>
        <p:spPr>
          <a:xfrm>
            <a:off x="4548187" y="2633322"/>
            <a:ext cx="3095625" cy="3099503"/>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5" name="Shape 85"/>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86" name="Shape 86"/>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87" name="Shape 87"/>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Три объекта">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1139824" y="760412"/>
            <a:ext cx="3048364" cy="497241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0" name="Shape 90"/>
          <p:cNvSpPr txBox="1">
            <a:spLocks noGrp="1"/>
          </p:cNvSpPr>
          <p:nvPr>
            <p:ph type="body" idx="2"/>
          </p:nvPr>
        </p:nvSpPr>
        <p:spPr>
          <a:xfrm>
            <a:off x="8003813" y="760412"/>
            <a:ext cx="3055075" cy="497241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1" name="Shape 91"/>
          <p:cNvSpPr txBox="1">
            <a:spLocks noGrp="1"/>
          </p:cNvSpPr>
          <p:nvPr>
            <p:ph type="body" idx="3"/>
          </p:nvPr>
        </p:nvSpPr>
        <p:spPr>
          <a:xfrm>
            <a:off x="4548187" y="760412"/>
            <a:ext cx="3095625" cy="497241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2" name="Shape 92"/>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93" name="Shape 93"/>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94" name="Shape 94"/>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Заголовок и 4 объекта">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766762" y="760412"/>
            <a:ext cx="10658474" cy="1512908"/>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97" name="Shape 97"/>
          <p:cNvSpPr txBox="1">
            <a:spLocks noGrp="1"/>
          </p:cNvSpPr>
          <p:nvPr>
            <p:ph type="body" idx="1"/>
          </p:nvPr>
        </p:nvSpPr>
        <p:spPr>
          <a:xfrm>
            <a:off x="766764" y="2633322"/>
            <a:ext cx="2393999" cy="3099503"/>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8" name="Shape 98"/>
          <p:cNvSpPr txBox="1">
            <a:spLocks noGrp="1"/>
          </p:cNvSpPr>
          <p:nvPr>
            <p:ph type="body" idx="2"/>
          </p:nvPr>
        </p:nvSpPr>
        <p:spPr>
          <a:xfrm>
            <a:off x="6276001" y="2633322"/>
            <a:ext cx="2388886" cy="3099503"/>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9" name="Shape 99"/>
          <p:cNvSpPr txBox="1">
            <a:spLocks noGrp="1"/>
          </p:cNvSpPr>
          <p:nvPr>
            <p:ph type="body" idx="3"/>
          </p:nvPr>
        </p:nvSpPr>
        <p:spPr>
          <a:xfrm>
            <a:off x="3520764" y="2633322"/>
            <a:ext cx="2395236" cy="3099503"/>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0" name="Shape 100"/>
          <p:cNvSpPr txBox="1">
            <a:spLocks noGrp="1"/>
          </p:cNvSpPr>
          <p:nvPr>
            <p:ph type="body" idx="4"/>
          </p:nvPr>
        </p:nvSpPr>
        <p:spPr>
          <a:xfrm>
            <a:off x="9024888" y="2633321"/>
            <a:ext cx="2400349" cy="3099503"/>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1" name="Shape 101"/>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102" name="Shape 102"/>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103" name="Shape 103"/>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4 объекта">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66764" y="760412"/>
            <a:ext cx="2393999" cy="497241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6" name="Shape 106"/>
          <p:cNvSpPr txBox="1">
            <a:spLocks noGrp="1"/>
          </p:cNvSpPr>
          <p:nvPr>
            <p:ph type="body" idx="2"/>
          </p:nvPr>
        </p:nvSpPr>
        <p:spPr>
          <a:xfrm>
            <a:off x="6276001" y="760412"/>
            <a:ext cx="2388886" cy="497241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7" name="Shape 107"/>
          <p:cNvSpPr txBox="1">
            <a:spLocks noGrp="1"/>
          </p:cNvSpPr>
          <p:nvPr>
            <p:ph type="body" idx="3"/>
          </p:nvPr>
        </p:nvSpPr>
        <p:spPr>
          <a:xfrm>
            <a:off x="3520764" y="760412"/>
            <a:ext cx="2395236" cy="497241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8" name="Shape 108"/>
          <p:cNvSpPr txBox="1">
            <a:spLocks noGrp="1"/>
          </p:cNvSpPr>
          <p:nvPr>
            <p:ph type="body" idx="4"/>
          </p:nvPr>
        </p:nvSpPr>
        <p:spPr>
          <a:xfrm>
            <a:off x="9024888" y="760412"/>
            <a:ext cx="2400349" cy="497241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9" name="Shape 109"/>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110" name="Shape 110"/>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111" name="Shape 111"/>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Квадратная каритнка с подписью">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7656513" y="3022950"/>
            <a:ext cx="3779836" cy="3079050"/>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14" name="Shape 114"/>
          <p:cNvSpPr txBox="1">
            <a:spLocks noGrp="1"/>
          </p:cNvSpPr>
          <p:nvPr>
            <p:ph type="body" idx="2"/>
          </p:nvPr>
        </p:nvSpPr>
        <p:spPr>
          <a:xfrm>
            <a:off x="7656513" y="755650"/>
            <a:ext cx="3779836" cy="2266949"/>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rgbClr val="4C5D6E"/>
              </a:buClr>
              <a:buFont typeface="Arial"/>
              <a:buNone/>
              <a:defRPr sz="3200" b="0" i="0" u="none" strike="noStrike" cap="none">
                <a:solidFill>
                  <a:srgbClr val="4C5D6E"/>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15" name="Shape 115"/>
          <p:cNvSpPr>
            <a:spLocks noGrp="1"/>
          </p:cNvSpPr>
          <p:nvPr>
            <p:ph type="pic" idx="3"/>
          </p:nvPr>
        </p:nvSpPr>
        <p:spPr>
          <a:xfrm>
            <a:off x="0" y="0"/>
            <a:ext cx="6899487" cy="6858000"/>
          </a:xfrm>
          <a:prstGeom prst="rect">
            <a:avLst/>
          </a:prstGeom>
          <a:noFill/>
          <a:ln>
            <a:noFill/>
          </a:ln>
        </p:spPr>
        <p:txBody>
          <a:bodyPr lIns="91425" tIns="91425" rIns="91425" bIns="91425" anchor="ctr" anchorCtr="0"/>
          <a:lstStyle>
            <a:lvl1pPr marL="0" marR="0" lvl="0" indent="0" algn="ctr"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16" name="Shape 116"/>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117" name="Shape 117"/>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118" name="Shape 118"/>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Вертикальная каритнка с подписью">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096001" y="3022950"/>
            <a:ext cx="5340350" cy="3079050"/>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1" name="Shape 121"/>
          <p:cNvSpPr txBox="1">
            <a:spLocks noGrp="1"/>
          </p:cNvSpPr>
          <p:nvPr>
            <p:ph type="body" idx="2"/>
          </p:nvPr>
        </p:nvSpPr>
        <p:spPr>
          <a:xfrm>
            <a:off x="6096001" y="755650"/>
            <a:ext cx="5340350" cy="2266949"/>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rgbClr val="4C5D6E"/>
              </a:buClr>
              <a:buFont typeface="Arial"/>
              <a:buNone/>
              <a:defRPr sz="3200" b="0" i="0" u="none" strike="noStrike" cap="none">
                <a:solidFill>
                  <a:srgbClr val="4C5D6E"/>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2" name="Shape 122"/>
          <p:cNvSpPr>
            <a:spLocks noGrp="1"/>
          </p:cNvSpPr>
          <p:nvPr>
            <p:ph type="pic" idx="3"/>
          </p:nvPr>
        </p:nvSpPr>
        <p:spPr>
          <a:xfrm>
            <a:off x="0" y="0"/>
            <a:ext cx="5340350" cy="6858000"/>
          </a:xfrm>
          <a:prstGeom prst="rect">
            <a:avLst/>
          </a:prstGeom>
          <a:noFill/>
          <a:ln>
            <a:noFill/>
          </a:ln>
        </p:spPr>
        <p:txBody>
          <a:bodyPr lIns="91425" tIns="91425" rIns="91425" bIns="91425" anchor="ctr" anchorCtr="0"/>
          <a:lstStyle>
            <a:lvl1pPr marL="0" marR="0" lvl="0" indent="0" algn="ctr"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3" name="Shape 123"/>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124" name="Shape 124"/>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125" name="Shape 125"/>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Горизонтальная каритнка с подписью">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88163" y="3022950"/>
            <a:ext cx="4548187" cy="2314224"/>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8" name="Shape 128"/>
          <p:cNvSpPr txBox="1">
            <a:spLocks noGrp="1"/>
          </p:cNvSpPr>
          <p:nvPr>
            <p:ph type="body" idx="2"/>
          </p:nvPr>
        </p:nvSpPr>
        <p:spPr>
          <a:xfrm>
            <a:off x="6888163" y="1520824"/>
            <a:ext cx="4548187" cy="1501775"/>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rgbClr val="4C5D6E"/>
              </a:buClr>
              <a:buFont typeface="Arial"/>
              <a:buNone/>
              <a:defRPr sz="3200" b="0" i="0" u="none" strike="noStrike" cap="none">
                <a:solidFill>
                  <a:srgbClr val="4C5D6E"/>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9" name="Shape 129"/>
          <p:cNvSpPr>
            <a:spLocks noGrp="1"/>
          </p:cNvSpPr>
          <p:nvPr>
            <p:ph type="pic" idx="3"/>
          </p:nvPr>
        </p:nvSpPr>
        <p:spPr>
          <a:xfrm>
            <a:off x="759597" y="1520824"/>
            <a:ext cx="5336401" cy="3816351"/>
          </a:xfrm>
          <a:prstGeom prst="rect">
            <a:avLst/>
          </a:prstGeom>
          <a:noFill/>
          <a:ln>
            <a:noFill/>
          </a:ln>
        </p:spPr>
        <p:txBody>
          <a:bodyPr lIns="91425" tIns="91425" rIns="91425" bIns="91425" anchor="ctr" anchorCtr="0"/>
          <a:lstStyle>
            <a:lvl1pPr marL="0" marR="0" lvl="0" indent="0" algn="ctr"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30" name="Shape 130"/>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131" name="Shape 131"/>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132" name="Shape 132"/>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Пустой слайд">
    <p:spTree>
      <p:nvGrpSpPr>
        <p:cNvPr id="1" name="Shape 133"/>
        <p:cNvGrpSpPr/>
        <p:nvPr/>
      </p:nvGrpSpPr>
      <p:grpSpPr>
        <a:xfrm>
          <a:off x="0" y="0"/>
          <a:ext cx="0" cy="0"/>
          <a:chOff x="0" y="0"/>
          <a:chExt cx="0" cy="0"/>
        </a:xfrm>
      </p:grpSpPr>
      <p:sp>
        <p:nvSpPr>
          <p:cNvPr id="134" name="Shape 134"/>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135" name="Shape 135"/>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136" name="Shape 136"/>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1" name="Shape 21"/>
          <p:cNvSpPr txBox="1">
            <a:spLocks noGrp="1"/>
          </p:cNvSpPr>
          <p:nvPr>
            <p:ph type="body" idx="1"/>
          </p:nvPr>
        </p:nvSpPr>
        <p:spPr>
          <a:xfrm>
            <a:off x="1512000" y="2628000"/>
            <a:ext cx="9167999" cy="3104825"/>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rgbClr val="2C2D30"/>
              </a:buClr>
              <a:buFont typeface="Arial"/>
              <a:buNone/>
              <a:defRPr sz="2000" b="0" i="0" u="none" strike="noStrike" cap="none">
                <a:solidFill>
                  <a:srgbClr val="2C2D30"/>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2" name="Shape 22"/>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23" name="Shape 23"/>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24" name="Shape 24"/>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1_Пустой слайд">
    <p:spTree>
      <p:nvGrpSpPr>
        <p:cNvPr id="1" name="Shape 25"/>
        <p:cNvGrpSpPr/>
        <p:nvPr/>
      </p:nvGrpSpPr>
      <p:grpSpPr>
        <a:xfrm>
          <a:off x="0" y="0"/>
          <a:ext cx="0" cy="0"/>
          <a:chOff x="0" y="0"/>
          <a:chExt cx="0" cy="0"/>
        </a:xfrm>
      </p:grpSpPr>
      <p:sp>
        <p:nvSpPr>
          <p:cNvPr id="26" name="Shape 26"/>
          <p:cNvSpPr txBox="1">
            <a:spLocks noGrp="1"/>
          </p:cNvSpPr>
          <p:nvPr>
            <p:ph type="dt" idx="10"/>
          </p:nvPr>
        </p:nvSpPr>
        <p:spPr>
          <a:xfrm>
            <a:off x="4775200" y="6305550"/>
            <a:ext cx="28448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7" name="Shape 27"/>
          <p:cNvSpPr txBox="1">
            <a:spLocks noGrp="1"/>
          </p:cNvSpPr>
          <p:nvPr>
            <p:ph type="ftr" idx="11"/>
          </p:nvPr>
        </p:nvSpPr>
        <p:spPr>
          <a:xfrm>
            <a:off x="7620000" y="6305550"/>
            <a:ext cx="38607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8" name="Shape 28"/>
          <p:cNvSpPr txBox="1">
            <a:spLocks noGrp="1"/>
          </p:cNvSpPr>
          <p:nvPr>
            <p:ph type="sldNum" idx="12"/>
          </p:nvPr>
        </p:nvSpPr>
        <p:spPr>
          <a:xfrm>
            <a:off x="11485032" y="6305550"/>
            <a:ext cx="609599" cy="4762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ru" sz="1400" b="0" i="0" u="none" strike="noStrike" cap="none">
                <a:solidFill>
                  <a:srgbClr val="000000"/>
                </a:solidFill>
                <a:latin typeface="Arial"/>
                <a:ea typeface="Arial"/>
                <a:cs typeface="Arial"/>
                <a:sym typeface="Arial"/>
              </a:rPr>
              <a:t>‹#›</a:t>
            </a:fld>
            <a:endParaRPr lang="ru"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Заголовок и два объекта">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1512000" y="743125"/>
            <a:ext cx="9167999" cy="1512000"/>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1" name="Shape 31"/>
          <p:cNvSpPr txBox="1">
            <a:spLocks noGrp="1"/>
          </p:cNvSpPr>
          <p:nvPr>
            <p:ph type="body" idx="1"/>
          </p:nvPr>
        </p:nvSpPr>
        <p:spPr>
          <a:xfrm>
            <a:off x="1511999" y="2636474"/>
            <a:ext cx="4404000" cy="3096351"/>
          </a:xfrm>
          <a:prstGeom prst="rect">
            <a:avLst/>
          </a:prstGeom>
          <a:noFill/>
          <a:ln>
            <a:noFill/>
          </a:ln>
        </p:spPr>
        <p:txBody>
          <a:bodyPr lIns="91425" tIns="91425" rIns="91425" bIns="91425" anchor="ctr" anchorCtr="0"/>
          <a:lstStyle>
            <a:lvl1pPr marL="0" marR="0" lvl="0" indent="0" algn="l" rtl="0">
              <a:lnSpc>
                <a:spcPct val="10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body" idx="2"/>
          </p:nvPr>
        </p:nvSpPr>
        <p:spPr>
          <a:xfrm>
            <a:off x="6276000" y="2636474"/>
            <a:ext cx="4404000" cy="3096351"/>
          </a:xfrm>
          <a:prstGeom prst="rect">
            <a:avLst/>
          </a:prstGeom>
          <a:noFill/>
          <a:ln>
            <a:noFill/>
          </a:ln>
        </p:spPr>
        <p:txBody>
          <a:bodyPr lIns="91425" tIns="91425" rIns="91425" bIns="91425" anchor="ctr" anchorCtr="0"/>
          <a:lstStyle>
            <a:lvl1pPr marL="0" marR="0" lvl="0" indent="0" algn="l" rtl="0">
              <a:lnSpc>
                <a:spcPct val="10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3" name="Shape 33"/>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34" name="Shape 34"/>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35" name="Shape 35"/>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Заголовок и сравнение">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512000" y="760412"/>
            <a:ext cx="9167999" cy="1512908"/>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8" name="Shape 38"/>
          <p:cNvSpPr txBox="1">
            <a:spLocks noGrp="1"/>
          </p:cNvSpPr>
          <p:nvPr>
            <p:ph type="body" idx="1"/>
          </p:nvPr>
        </p:nvSpPr>
        <p:spPr>
          <a:xfrm>
            <a:off x="1512000" y="2636475"/>
            <a:ext cx="4404000" cy="757256"/>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body" idx="2"/>
          </p:nvPr>
        </p:nvSpPr>
        <p:spPr>
          <a:xfrm>
            <a:off x="1512000" y="3753732"/>
            <a:ext cx="4404000" cy="197909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0" name="Shape 40"/>
          <p:cNvSpPr txBox="1">
            <a:spLocks noGrp="1"/>
          </p:cNvSpPr>
          <p:nvPr>
            <p:ph type="body" idx="3"/>
          </p:nvPr>
        </p:nvSpPr>
        <p:spPr>
          <a:xfrm>
            <a:off x="6276000" y="2633318"/>
            <a:ext cx="4404000" cy="760411"/>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4"/>
          </p:nvPr>
        </p:nvSpPr>
        <p:spPr>
          <a:xfrm>
            <a:off x="6276000" y="3753732"/>
            <a:ext cx="4404000" cy="197909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2" name="Shape 42"/>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43" name="Shape 43"/>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44" name="Shape 44"/>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Сравнение">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1512000" y="760412"/>
            <a:ext cx="4404000" cy="757256"/>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2"/>
          </p:nvPr>
        </p:nvSpPr>
        <p:spPr>
          <a:xfrm>
            <a:off x="1512000" y="1877668"/>
            <a:ext cx="4404000" cy="3855155"/>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body" idx="3"/>
          </p:nvPr>
        </p:nvSpPr>
        <p:spPr>
          <a:xfrm>
            <a:off x="6275998" y="757256"/>
            <a:ext cx="4404000" cy="760411"/>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body" idx="4"/>
          </p:nvPr>
        </p:nvSpPr>
        <p:spPr>
          <a:xfrm>
            <a:off x="6276000" y="1877668"/>
            <a:ext cx="4404000" cy="3855155"/>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0" name="Shape 50"/>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51" name="Shape 51"/>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52" name="Shape 52"/>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Два объекта">
    <p:spTree>
      <p:nvGrpSpPr>
        <p:cNvPr id="1" name="Shape 53"/>
        <p:cNvGrpSpPr/>
        <p:nvPr/>
      </p:nvGrpSpPr>
      <p:grpSpPr>
        <a:xfrm>
          <a:off x="0" y="0"/>
          <a:ext cx="0" cy="0"/>
          <a:chOff x="0" y="0"/>
          <a:chExt cx="0" cy="0"/>
        </a:xfrm>
      </p:grpSpPr>
      <p:sp>
        <p:nvSpPr>
          <p:cNvPr id="54" name="Shape 54"/>
          <p:cNvSpPr txBox="1">
            <a:spLocks noGrp="1"/>
          </p:cNvSpPr>
          <p:nvPr>
            <p:ph type="body" idx="1"/>
          </p:nvPr>
        </p:nvSpPr>
        <p:spPr>
          <a:xfrm>
            <a:off x="1512000" y="760412"/>
            <a:ext cx="4404000" cy="4972412"/>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body" idx="2"/>
          </p:nvPr>
        </p:nvSpPr>
        <p:spPr>
          <a:xfrm>
            <a:off x="6276000" y="760412"/>
            <a:ext cx="4404000" cy="4972412"/>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6" name="Shape 56"/>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57" name="Shape 57"/>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58" name="Shape 58"/>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Заголовок три подзаголоавка с объектами">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1139824" y="760412"/>
            <a:ext cx="9919064" cy="1512908"/>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1" name="Shape 61"/>
          <p:cNvSpPr txBox="1">
            <a:spLocks noGrp="1"/>
          </p:cNvSpPr>
          <p:nvPr>
            <p:ph type="body" idx="1"/>
          </p:nvPr>
        </p:nvSpPr>
        <p:spPr>
          <a:xfrm>
            <a:off x="1139824" y="2636475"/>
            <a:ext cx="3048364" cy="757256"/>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body" idx="2"/>
          </p:nvPr>
        </p:nvSpPr>
        <p:spPr>
          <a:xfrm>
            <a:off x="1139824" y="3753732"/>
            <a:ext cx="3048364" cy="197909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body" idx="3"/>
          </p:nvPr>
        </p:nvSpPr>
        <p:spPr>
          <a:xfrm>
            <a:off x="8003813" y="2633321"/>
            <a:ext cx="3055075" cy="760410"/>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4" name="Shape 64"/>
          <p:cNvSpPr txBox="1">
            <a:spLocks noGrp="1"/>
          </p:cNvSpPr>
          <p:nvPr>
            <p:ph type="body" idx="4"/>
          </p:nvPr>
        </p:nvSpPr>
        <p:spPr>
          <a:xfrm>
            <a:off x="8003813" y="3753732"/>
            <a:ext cx="3055075" cy="1979094"/>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body" idx="5"/>
          </p:nvPr>
        </p:nvSpPr>
        <p:spPr>
          <a:xfrm>
            <a:off x="4548187" y="2633322"/>
            <a:ext cx="3095625" cy="760410"/>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body" idx="6"/>
          </p:nvPr>
        </p:nvSpPr>
        <p:spPr>
          <a:xfrm>
            <a:off x="4548187" y="3753732"/>
            <a:ext cx="3095625" cy="1979092"/>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Shape 67"/>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68" name="Shape 68"/>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69" name="Shape 69"/>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Сравнение трех объектов">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1139824" y="760412"/>
            <a:ext cx="3048364" cy="757256"/>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body" idx="2"/>
          </p:nvPr>
        </p:nvSpPr>
        <p:spPr>
          <a:xfrm>
            <a:off x="1139824" y="1877668"/>
            <a:ext cx="3048364" cy="3855155"/>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body" idx="3"/>
          </p:nvPr>
        </p:nvSpPr>
        <p:spPr>
          <a:xfrm>
            <a:off x="8003813" y="757258"/>
            <a:ext cx="3055075" cy="760410"/>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body" idx="4"/>
          </p:nvPr>
        </p:nvSpPr>
        <p:spPr>
          <a:xfrm>
            <a:off x="8003813" y="1877668"/>
            <a:ext cx="3055075" cy="3855155"/>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body" idx="5"/>
          </p:nvPr>
        </p:nvSpPr>
        <p:spPr>
          <a:xfrm>
            <a:off x="4548187" y="760412"/>
            <a:ext cx="3095625" cy="760410"/>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body" idx="6"/>
          </p:nvPr>
        </p:nvSpPr>
        <p:spPr>
          <a:xfrm>
            <a:off x="4548187" y="1877668"/>
            <a:ext cx="3095625" cy="3855155"/>
          </a:xfrm>
          <a:prstGeom prst="rect">
            <a:avLst/>
          </a:prstGeom>
          <a:noFill/>
          <a:ln>
            <a:noFill/>
          </a:ln>
        </p:spPr>
        <p:txBody>
          <a:bodyPr lIns="91425" tIns="91425" rIns="91425" bIns="91425" anchor="ctr" anchorCtr="0"/>
          <a:lstStyle>
            <a:lvl1pPr marL="0" marR="0" lvl="0" indent="0" algn="l" rtl="0">
              <a:lnSpc>
                <a:spcPct val="90000"/>
              </a:lnSpc>
              <a:spcBef>
                <a:spcPts val="10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7" name="Shape 77"/>
          <p:cNvSpPr/>
          <p:nvPr/>
        </p:nvSpPr>
        <p:spPr>
          <a:xfrm>
            <a:off x="766762" y="0"/>
            <a:ext cx="757235" cy="251998"/>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sp>
        <p:nvSpPr>
          <p:cNvPr id="78" name="Shape 78"/>
          <p:cNvSpPr/>
          <p:nvPr/>
        </p:nvSpPr>
        <p:spPr>
          <a:xfrm>
            <a:off x="766762" y="6102000"/>
            <a:ext cx="757235" cy="756000"/>
          </a:xfrm>
          <a:prstGeom prst="rect">
            <a:avLst/>
          </a:prstGeom>
          <a:solidFill>
            <a:srgbClr val="E9EDF4"/>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Arial"/>
              <a:ea typeface="Arial"/>
              <a:cs typeface="Arial"/>
              <a:sym typeface="Arial"/>
            </a:endParaRPr>
          </a:p>
        </p:txBody>
      </p:sp>
      <p:pic>
        <p:nvPicPr>
          <p:cNvPr id="79" name="Shape 79"/>
          <p:cNvPicPr preferRelativeResize="0"/>
          <p:nvPr/>
        </p:nvPicPr>
        <p:blipFill rotWithShape="1">
          <a:blip r:embed="rId2">
            <a:alphaModFix/>
          </a:blip>
          <a:srcRect/>
          <a:stretch/>
        </p:blipFill>
        <p:spPr>
          <a:xfrm>
            <a:off x="882224" y="6198237"/>
            <a:ext cx="526311" cy="56352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1523998" y="760412"/>
            <a:ext cx="9132888" cy="1520823"/>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rgbClr val="4C5D6E"/>
              </a:buClr>
              <a:buFont typeface="Arial"/>
              <a:buNone/>
              <a:defRPr sz="4800" b="0" i="0" u="none" strike="noStrike" cap="none">
                <a:solidFill>
                  <a:srgbClr val="4C5D6E"/>
                </a:solidFill>
                <a:latin typeface="Arial"/>
                <a:ea typeface="Arial"/>
                <a:cs typeface="Arial"/>
                <a:sym typeface="Arial"/>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1" name="Shape 11"/>
          <p:cNvSpPr txBox="1">
            <a:spLocks noGrp="1"/>
          </p:cNvSpPr>
          <p:nvPr>
            <p:ph type="body" idx="1"/>
          </p:nvPr>
        </p:nvSpPr>
        <p:spPr>
          <a:xfrm>
            <a:off x="1523999" y="2636475"/>
            <a:ext cx="9132890" cy="3096348"/>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1pPr>
            <a:lvl2pPr marL="685800" marR="0" lvl="1"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Shape 142"/>
          <p:cNvSpPr txBox="1">
            <a:spLocks noGrp="1"/>
          </p:cNvSpPr>
          <p:nvPr>
            <p:ph type="ctrTitle" idx="4294967295"/>
          </p:nvPr>
        </p:nvSpPr>
        <p:spPr>
          <a:xfrm>
            <a:off x="5303837" y="2276475"/>
            <a:ext cx="6121400" cy="230505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Транспортный </a:t>
            </a:r>
            <a:r>
              <a:rPr lang="ru"/>
              <a:t> </a:t>
            </a:r>
            <a:r>
              <a:rPr lang="ru" sz="4800" b="0" i="0" u="none" strike="noStrike" cap="none">
                <a:solidFill>
                  <a:srgbClr val="4C5D6E"/>
                </a:solidFill>
                <a:latin typeface="Arial"/>
                <a:ea typeface="Arial"/>
                <a:cs typeface="Arial"/>
                <a:sym typeface="Arial"/>
              </a:rPr>
              <a:t>уровень </a:t>
            </a:r>
          </a:p>
        </p:txBody>
      </p:sp>
      <p:sp>
        <p:nvSpPr>
          <p:cNvPr id="143" name="Shape 143"/>
          <p:cNvSpPr txBox="1">
            <a:spLocks noGrp="1"/>
          </p:cNvSpPr>
          <p:nvPr>
            <p:ph type="subTitle" idx="1"/>
          </p:nvPr>
        </p:nvSpPr>
        <p:spPr>
          <a:xfrm>
            <a:off x="5303837" y="4909071"/>
            <a:ext cx="6121400" cy="1511299"/>
          </a:xfrm>
          <a:prstGeom prst="rect">
            <a:avLst/>
          </a:prstGeom>
          <a:noFill/>
          <a:ln>
            <a:noFill/>
          </a:ln>
        </p:spPr>
        <p:txBody>
          <a:bodyPr lIns="91425" tIns="45700" rIns="91425" bIns="45700" anchor="ctr" anchorCtr="0">
            <a:noAutofit/>
          </a:bodyPr>
          <a:lstStyle/>
          <a:p>
            <a:pPr marL="0" marR="0" lvl="0" indent="0" algn="just" rtl="0">
              <a:lnSpc>
                <a:spcPct val="100000"/>
              </a:lnSpc>
              <a:spcBef>
                <a:spcPts val="0"/>
              </a:spcBef>
              <a:spcAft>
                <a:spcPts val="0"/>
              </a:spcAft>
              <a:buClr>
                <a:srgbClr val="99A8B7"/>
              </a:buClr>
              <a:buSzPct val="25000"/>
              <a:buFont typeface="Arial"/>
              <a:buNone/>
            </a:pPr>
            <a:r>
              <a:rPr lang="ru" sz="1800"/>
              <a:t>Протоколы с гарантированной и негарантированной доставкой данных: TCP и UDP. Форматы TCP-сегмента и UDP-дейтаграммы. Сокеты. Технология перегруженного NAT(PAT). Диагностика транспортного уровня. </a:t>
            </a:r>
          </a:p>
        </p:txBody>
      </p:sp>
      <p:sp>
        <p:nvSpPr>
          <p:cNvPr id="144" name="Shape 144"/>
          <p:cNvSpPr txBox="1"/>
          <p:nvPr/>
        </p:nvSpPr>
        <p:spPr>
          <a:xfrm>
            <a:off x="5303837" y="765175"/>
            <a:ext cx="6121400" cy="755649"/>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Font typeface="Arial"/>
              <a:buNone/>
            </a:pPr>
            <a:endParaRPr sz="2400" b="0" i="0" u="none" strike="noStrike" cap="none">
              <a:solidFill>
                <a:srgbClr val="99A8B7"/>
              </a:solidFill>
              <a:latin typeface="Arial"/>
              <a:ea typeface="Arial"/>
              <a:cs typeface="Arial"/>
              <a:sym typeface="Arial"/>
            </a:endParaRPr>
          </a:p>
        </p:txBody>
      </p:sp>
      <p:sp>
        <p:nvSpPr>
          <p:cNvPr id="145" name="Shape 145"/>
          <p:cNvSpPr txBox="1"/>
          <p:nvPr/>
        </p:nvSpPr>
        <p:spPr>
          <a:xfrm>
            <a:off x="5303837" y="1520825"/>
            <a:ext cx="6121400" cy="755649"/>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rgbClr val="99A8B7"/>
              </a:buClr>
              <a:buSzPct val="25000"/>
              <a:buFont typeface="Arial"/>
              <a:buNone/>
            </a:pPr>
            <a:r>
              <a:rPr lang="ru" sz="2400" b="0" i="0" u="none" strike="noStrike" cap="none">
                <a:solidFill>
                  <a:srgbClr val="99A8B7"/>
                </a:solidFill>
                <a:latin typeface="Arial"/>
                <a:ea typeface="Arial"/>
                <a:cs typeface="Arial"/>
                <a:sym typeface="Arial"/>
              </a:rPr>
              <a:t>Компьютерные сети</a:t>
            </a:r>
          </a:p>
        </p:txBody>
      </p:sp>
      <p:pic>
        <p:nvPicPr>
          <p:cNvPr id="146" name="Shape 146" descr="сети.png"/>
          <p:cNvPicPr preferRelativeResize="0"/>
          <p:nvPr/>
        </p:nvPicPr>
        <p:blipFill rotWithShape="1">
          <a:blip r:embed="rId3">
            <a:alphaModFix/>
          </a:blip>
          <a:srcRect/>
          <a:stretch/>
        </p:blipFill>
        <p:spPr>
          <a:xfrm>
            <a:off x="766762" y="1538287"/>
            <a:ext cx="3781500" cy="3781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Изменение размера окна</a:t>
            </a:r>
          </a:p>
        </p:txBody>
      </p:sp>
      <p:sp>
        <p:nvSpPr>
          <p:cNvPr id="217" name="Shape 217"/>
          <p:cNvSpPr txBox="1">
            <a:spLocks noGrp="1"/>
          </p:cNvSpPr>
          <p:nvPr>
            <p:ph type="body" idx="1"/>
          </p:nvPr>
        </p:nvSpPr>
        <p:spPr>
          <a:xfrm>
            <a:off x="1512000" y="2628000"/>
            <a:ext cx="4543742" cy="3104825"/>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Len= length (</a:t>
            </a:r>
            <a:r>
              <a:rPr lang="ru"/>
              <a:t>длина</a:t>
            </a:r>
            <a:r>
              <a:rPr lang="ru" sz="2000" b="0" i="0" u="none" strike="noStrike" cap="none">
                <a:solidFill>
                  <a:srgbClr val="2C2D30"/>
                </a:solidFill>
                <a:latin typeface="Arial"/>
                <a:ea typeface="Arial"/>
                <a:cs typeface="Arial"/>
                <a:sym typeface="Arial"/>
              </a:rPr>
              <a:t>)</a:t>
            </a:r>
          </a:p>
          <a:p>
            <a:pPr marL="0" marR="0" lvl="0" indent="0" algn="l" rtl="0">
              <a:lnSpc>
                <a:spcPct val="90000"/>
              </a:lnSpc>
              <a:spcBef>
                <a:spcPts val="100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Seq= sequence</a:t>
            </a:r>
          </a:p>
          <a:p>
            <a:pPr marL="0" marR="0" lvl="0" indent="0" algn="l" rtl="0">
              <a:lnSpc>
                <a:spcPct val="90000"/>
              </a:lnSpc>
              <a:spcBef>
                <a:spcPts val="100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(номер сообщения в последовательности)</a:t>
            </a:r>
          </a:p>
          <a:p>
            <a:pPr marL="0" marR="0" lvl="0" indent="0" algn="l" rtl="0">
              <a:lnSpc>
                <a:spcPct val="90000"/>
              </a:lnSpc>
              <a:spcBef>
                <a:spcPts val="100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Win=window (размер окна)</a:t>
            </a:r>
          </a:p>
        </p:txBody>
      </p:sp>
      <p:pic>
        <p:nvPicPr>
          <p:cNvPr id="218" name="Shape 218"/>
          <p:cNvPicPr preferRelativeResize="0"/>
          <p:nvPr/>
        </p:nvPicPr>
        <p:blipFill rotWithShape="1">
          <a:blip r:embed="rId3">
            <a:alphaModFix/>
          </a:blip>
          <a:srcRect/>
          <a:stretch/>
        </p:blipFill>
        <p:spPr>
          <a:xfrm>
            <a:off x="5457603" y="1708031"/>
            <a:ext cx="5353881" cy="5532642"/>
          </a:xfrm>
          <a:prstGeom prst="rect">
            <a:avLst/>
          </a:prstGeom>
          <a:noFill/>
          <a:ln>
            <a:noFill/>
          </a:ln>
        </p:spPr>
      </p:pic>
      <p:pic>
        <p:nvPicPr>
          <p:cNvPr id="219" name="Shape 219"/>
          <p:cNvPicPr preferRelativeResize="0"/>
          <p:nvPr/>
        </p:nvPicPr>
        <p:blipFill rotWithShape="1">
          <a:blip r:embed="rId4">
            <a:alphaModFix/>
          </a:blip>
          <a:srcRect/>
          <a:stretch/>
        </p:blipFill>
        <p:spPr>
          <a:xfrm>
            <a:off x="0" y="474343"/>
            <a:ext cx="1533524" cy="14192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512000" y="756000"/>
            <a:ext cx="9616074"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Сокет (программный интерфейс)</a:t>
            </a:r>
          </a:p>
        </p:txBody>
      </p:sp>
      <p:sp>
        <p:nvSpPr>
          <p:cNvPr id="234" name="Shape 234"/>
          <p:cNvSpPr txBox="1">
            <a:spLocks noGrp="1"/>
          </p:cNvSpPr>
          <p:nvPr>
            <p:ph type="body" idx="1"/>
          </p:nvPr>
        </p:nvSpPr>
        <p:spPr>
          <a:xfrm>
            <a:off x="1512000" y="2628000"/>
            <a:ext cx="10116408" cy="3104825"/>
          </a:xfrm>
          <a:prstGeom prst="rect">
            <a:avLst/>
          </a:prstGeom>
          <a:noFill/>
          <a:ln>
            <a:noFill/>
          </a:ln>
        </p:spPr>
        <p:txBody>
          <a:bodyPr lIns="91425" tIns="91425" rIns="91425" bIns="91425" anchor="ctr" anchorCtr="0">
            <a:noAutofit/>
          </a:bodyPr>
          <a:lstStyle/>
          <a:p>
            <a:pPr marL="0" marR="0" lvl="0" indent="0" algn="just" rtl="0">
              <a:lnSpc>
                <a:spcPct val="90000"/>
              </a:lnSpc>
              <a:spcBef>
                <a:spcPts val="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Интерфейс сокета Беркли используется для взаимодействия между компьютерами в сети или процессами запущенными на компьютере. Сокеты – это стандарт интерфейсов для транспортных подсистем. Различные варианты сокетов могут быть реализованы в разных ОС и языках программирования.</a:t>
            </a:r>
          </a:p>
          <a:p>
            <a:pPr marL="0" marR="0" lvl="0" indent="0" algn="just"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Операция SOCKET создает новый сокет и записывает его в таблицу транспортной подсистемы. Параметры вызова задают тип используемого формата адресации, тип применяемого сервиса (например, надежный поток байтов) и протокол.</a:t>
            </a:r>
          </a:p>
          <a:p>
            <a:pPr marL="0" marR="0" lvl="0" indent="0" algn="just"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Например, при обращении к серверу geekbrains.ru на HTTP порт сокет будет выглядеть так: 5.61.239.21:80, а ответ будет поступать на mmm.nnn.ppp.qqq: xxxxx.</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Shape 272"/>
          <p:cNvSpPr txBox="1">
            <a:spLocks noGrp="1"/>
          </p:cNvSpPr>
          <p:nvPr>
            <p:ph type="title"/>
          </p:nvPr>
        </p:nvSpPr>
        <p:spPr>
          <a:xfrm>
            <a:off x="1512000" y="756000"/>
            <a:ext cx="9168000"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Технология NAT</a:t>
            </a:r>
          </a:p>
        </p:txBody>
      </p:sp>
      <p:sp>
        <p:nvSpPr>
          <p:cNvPr id="273" name="Shape 273"/>
          <p:cNvSpPr txBox="1">
            <a:spLocks noGrp="1"/>
          </p:cNvSpPr>
          <p:nvPr>
            <p:ph type="body" idx="1"/>
          </p:nvPr>
        </p:nvSpPr>
        <p:spPr>
          <a:xfrm>
            <a:off x="1512000" y="2628000"/>
            <a:ext cx="9168000" cy="31047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NAT (Network Address Translation) — трансляция сетевых адресов. Процедура по изменению адресов в заголовках IP-пакетов при их прохождении через маршрутизатор или другое устройство.</a:t>
            </a: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Типы NAT:</a:t>
            </a:r>
          </a:p>
          <a:p>
            <a:pPr marL="342900" marR="0" lvl="0" indent="-342900" algn="l" rtl="0">
              <a:lnSpc>
                <a:spcPct val="90000"/>
              </a:lnSpc>
              <a:spcBef>
                <a:spcPts val="1000"/>
              </a:spcBef>
              <a:spcAft>
                <a:spcPts val="0"/>
              </a:spcAft>
              <a:buClr>
                <a:srgbClr val="2C2D30"/>
              </a:buClr>
              <a:buSzPct val="100000"/>
              <a:buFont typeface="Arial"/>
              <a:buChar char="•"/>
            </a:pPr>
            <a:r>
              <a:rPr lang="ru" sz="2400" b="0" i="0" u="none" strike="noStrike" cap="none">
                <a:solidFill>
                  <a:srgbClr val="2C2D30"/>
                </a:solidFill>
                <a:latin typeface="Arial"/>
                <a:ea typeface="Arial"/>
                <a:cs typeface="Arial"/>
                <a:sym typeface="Arial"/>
              </a:rPr>
              <a:t>Статический NAT;</a:t>
            </a:r>
          </a:p>
          <a:p>
            <a:pPr marL="342900" marR="0" lvl="0" indent="-342900" algn="l" rtl="0">
              <a:lnSpc>
                <a:spcPct val="90000"/>
              </a:lnSpc>
              <a:spcBef>
                <a:spcPts val="1000"/>
              </a:spcBef>
              <a:spcAft>
                <a:spcPts val="0"/>
              </a:spcAft>
              <a:buClr>
                <a:srgbClr val="2C2D30"/>
              </a:buClr>
              <a:buSzPct val="100000"/>
              <a:buFont typeface="Arial"/>
              <a:buChar char="•"/>
            </a:pPr>
            <a:r>
              <a:rPr lang="ru" sz="2400" b="0" i="0" u="none" strike="noStrike" cap="none">
                <a:solidFill>
                  <a:srgbClr val="2C2D30"/>
                </a:solidFill>
                <a:latin typeface="Arial"/>
                <a:ea typeface="Arial"/>
                <a:cs typeface="Arial"/>
                <a:sym typeface="Arial"/>
              </a:rPr>
              <a:t>Динамический NAT;</a:t>
            </a:r>
          </a:p>
          <a:p>
            <a:pPr marL="342900" marR="0" lvl="0" indent="-342900" algn="l" rtl="0">
              <a:lnSpc>
                <a:spcPct val="90000"/>
              </a:lnSpc>
              <a:spcBef>
                <a:spcPts val="1000"/>
              </a:spcBef>
              <a:spcAft>
                <a:spcPts val="0"/>
              </a:spcAft>
              <a:buClr>
                <a:srgbClr val="2C2D30"/>
              </a:buClr>
              <a:buSzPct val="100000"/>
              <a:buFont typeface="Arial"/>
              <a:buChar char="•"/>
            </a:pPr>
            <a:r>
              <a:rPr lang="ru" sz="2400" b="0" i="0" u="none" strike="noStrike" cap="none">
                <a:solidFill>
                  <a:srgbClr val="2C2D30"/>
                </a:solidFill>
                <a:latin typeface="Arial"/>
                <a:ea typeface="Arial"/>
                <a:cs typeface="Arial"/>
                <a:sym typeface="Arial"/>
              </a:rPr>
              <a:t>Перегруженный NAT.</a:t>
            </a:r>
          </a:p>
        </p:txBody>
      </p:sp>
      <p:pic>
        <p:nvPicPr>
          <p:cNvPr id="274" name="Shape 274"/>
          <p:cNvPicPr preferRelativeResize="0"/>
          <p:nvPr/>
        </p:nvPicPr>
        <p:blipFill rotWithShape="1">
          <a:blip r:embed="rId3">
            <a:alphaModFix/>
          </a:blip>
          <a:srcRect/>
          <a:stretch/>
        </p:blipFill>
        <p:spPr>
          <a:xfrm>
            <a:off x="6357903" y="0"/>
            <a:ext cx="5653200" cy="1966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1512000" y="756000"/>
            <a:ext cx="9168000" cy="1512000"/>
          </a:xfrm>
          <a:prstGeom prst="rect">
            <a:avLst/>
          </a:prstGeom>
        </p:spPr>
        <p:txBody>
          <a:bodyPr lIns="91425" tIns="91425" rIns="91425" bIns="91425" anchor="ctr" anchorCtr="0">
            <a:noAutofit/>
          </a:bodyPr>
          <a:lstStyle/>
          <a:p>
            <a:pPr lvl="0" rtl="0">
              <a:spcBef>
                <a:spcPts val="0"/>
              </a:spcBef>
              <a:buNone/>
            </a:pPr>
            <a:r>
              <a:rPr lang="ru"/>
              <a:t>Destination NAT</a:t>
            </a:r>
          </a:p>
        </p:txBody>
      </p:sp>
      <p:sp>
        <p:nvSpPr>
          <p:cNvPr id="289" name="Shape 289"/>
          <p:cNvSpPr txBox="1">
            <a:spLocks noGrp="1"/>
          </p:cNvSpPr>
          <p:nvPr>
            <p:ph type="body" idx="1"/>
          </p:nvPr>
        </p:nvSpPr>
        <p:spPr>
          <a:xfrm>
            <a:off x="1512000" y="2628000"/>
            <a:ext cx="9168000" cy="3104700"/>
          </a:xfrm>
          <a:prstGeom prst="rect">
            <a:avLst/>
          </a:prstGeom>
        </p:spPr>
        <p:txBody>
          <a:bodyPr lIns="91425" tIns="91425" rIns="91425" bIns="91425" anchor="ctr" anchorCtr="0">
            <a:noAutofit/>
          </a:bodyPr>
          <a:lstStyle/>
          <a:p>
            <a:pPr lvl="0" rtl="0">
              <a:spcBef>
                <a:spcPts val="0"/>
              </a:spcBef>
              <a:buNone/>
            </a:pPr>
            <a:endParaRPr/>
          </a:p>
        </p:txBody>
      </p:sp>
      <p:pic>
        <p:nvPicPr>
          <p:cNvPr id="290" name="Shape 290"/>
          <p:cNvPicPr preferRelativeResize="0"/>
          <p:nvPr/>
        </p:nvPicPr>
        <p:blipFill>
          <a:blip r:embed="rId3">
            <a:alphaModFix/>
          </a:blip>
          <a:stretch>
            <a:fillRect/>
          </a:stretch>
        </p:blipFill>
        <p:spPr>
          <a:xfrm>
            <a:off x="1512004" y="2268004"/>
            <a:ext cx="9166751" cy="34646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Практика</a:t>
            </a:r>
          </a:p>
        </p:txBody>
      </p:sp>
      <p:sp>
        <p:nvSpPr>
          <p:cNvPr id="298" name="Shape 298"/>
          <p:cNvSpPr txBox="1">
            <a:spLocks noGrp="1"/>
          </p:cNvSpPr>
          <p:nvPr>
            <p:ph type="body" idx="1"/>
          </p:nvPr>
        </p:nvSpPr>
        <p:spPr>
          <a:xfrm>
            <a:off x="1511999" y="1917069"/>
            <a:ext cx="9167999" cy="3104825"/>
          </a:xfrm>
          <a:prstGeom prst="rect">
            <a:avLst/>
          </a:prstGeom>
          <a:noFill/>
          <a:ln>
            <a:noFill/>
          </a:ln>
        </p:spPr>
        <p:txBody>
          <a:bodyPr lIns="91425" tIns="91425" rIns="91425" bIns="91425" anchor="ctr" anchorCtr="0">
            <a:noAutofit/>
          </a:bodyPr>
          <a:lstStyle/>
          <a:p>
            <a:pPr marL="457200" marR="0" lvl="0" indent="-457200" algn="l" rtl="0">
              <a:lnSpc>
                <a:spcPct val="90000"/>
              </a:lnSpc>
              <a:spcBef>
                <a:spcPts val="0"/>
              </a:spcBef>
              <a:spcAft>
                <a:spcPts val="0"/>
              </a:spcAft>
              <a:buClr>
                <a:srgbClr val="2C2D30"/>
              </a:buClr>
              <a:buSzPct val="100000"/>
              <a:buFont typeface="Arial"/>
              <a:buAutoNum type="arabicPeriod"/>
            </a:pPr>
            <a:r>
              <a:rPr lang="ru" sz="2400" b="0" i="0" u="none" strike="noStrike" cap="none">
                <a:solidFill>
                  <a:srgbClr val="2C2D30"/>
                </a:solidFill>
                <a:latin typeface="Arial"/>
                <a:ea typeface="Arial"/>
                <a:cs typeface="Arial"/>
                <a:sym typeface="Arial"/>
              </a:rPr>
              <a:t>Анализатор сетевого трафика Wireshark.</a:t>
            </a:r>
          </a:p>
          <a:p>
            <a:pPr marL="457200" marR="0" lvl="0" indent="-457200" algn="l" rtl="0">
              <a:lnSpc>
                <a:spcPct val="90000"/>
              </a:lnSpc>
              <a:spcBef>
                <a:spcPts val="1000"/>
              </a:spcBef>
              <a:spcAft>
                <a:spcPts val="0"/>
              </a:spcAft>
              <a:buClr>
                <a:srgbClr val="2C2D30"/>
              </a:buClr>
              <a:buSzPct val="100000"/>
              <a:buFont typeface="Arial"/>
              <a:buAutoNum type="arabicPeriod"/>
            </a:pPr>
            <a:r>
              <a:rPr lang="ru" sz="2400" b="0" i="0" u="none" strike="noStrike" cap="none">
                <a:solidFill>
                  <a:srgbClr val="2C2D30"/>
                </a:solidFill>
                <a:latin typeface="Arial"/>
                <a:ea typeface="Arial"/>
                <a:cs typeface="Arial"/>
                <a:sym typeface="Arial"/>
              </a:rPr>
              <a:t>Анализатор трафика в Cisco PT.</a:t>
            </a:r>
          </a:p>
        </p:txBody>
      </p:sp>
      <p:pic>
        <p:nvPicPr>
          <p:cNvPr id="299" name="Shape 299"/>
          <p:cNvPicPr preferRelativeResize="0"/>
          <p:nvPr/>
        </p:nvPicPr>
        <p:blipFill rotWithShape="1">
          <a:blip r:embed="rId3">
            <a:alphaModFix/>
          </a:blip>
          <a:srcRect/>
          <a:stretch/>
        </p:blipFill>
        <p:spPr>
          <a:xfrm>
            <a:off x="0" y="474343"/>
            <a:ext cx="1533524" cy="1419225"/>
          </a:xfrm>
          <a:prstGeom prst="rect">
            <a:avLst/>
          </a:prstGeom>
          <a:noFill/>
          <a:ln>
            <a:noFill/>
          </a:ln>
        </p:spPr>
      </p:pic>
      <p:pic>
        <p:nvPicPr>
          <p:cNvPr id="300" name="Shape 300"/>
          <p:cNvPicPr preferRelativeResize="0"/>
          <p:nvPr/>
        </p:nvPicPr>
        <p:blipFill rotWithShape="1">
          <a:blip r:embed="rId4">
            <a:alphaModFix/>
          </a:blip>
          <a:srcRect/>
          <a:stretch/>
        </p:blipFill>
        <p:spPr>
          <a:xfrm>
            <a:off x="777502" y="4139723"/>
            <a:ext cx="4079256" cy="1764340"/>
          </a:xfrm>
          <a:prstGeom prst="rect">
            <a:avLst/>
          </a:prstGeom>
          <a:noFill/>
          <a:ln>
            <a:noFill/>
          </a:ln>
        </p:spPr>
      </p:pic>
      <p:pic>
        <p:nvPicPr>
          <p:cNvPr id="301" name="Shape 301"/>
          <p:cNvPicPr preferRelativeResize="0"/>
          <p:nvPr/>
        </p:nvPicPr>
        <p:blipFill rotWithShape="1">
          <a:blip r:embed="rId5">
            <a:alphaModFix/>
          </a:blip>
          <a:srcRect/>
          <a:stretch/>
        </p:blipFill>
        <p:spPr>
          <a:xfrm>
            <a:off x="7215186" y="283385"/>
            <a:ext cx="4849986" cy="2457229"/>
          </a:xfrm>
          <a:prstGeom prst="rect">
            <a:avLst/>
          </a:prstGeom>
          <a:noFill/>
          <a:ln>
            <a:noFill/>
          </a:ln>
        </p:spPr>
      </p:pic>
      <p:pic>
        <p:nvPicPr>
          <p:cNvPr id="302" name="Shape 302"/>
          <p:cNvPicPr preferRelativeResize="0"/>
          <p:nvPr/>
        </p:nvPicPr>
        <p:blipFill rotWithShape="1">
          <a:blip r:embed="rId6">
            <a:alphaModFix/>
          </a:blip>
          <a:srcRect/>
          <a:stretch/>
        </p:blipFill>
        <p:spPr>
          <a:xfrm>
            <a:off x="7142671" y="4047103"/>
            <a:ext cx="4922500" cy="262341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Домашнее задание</a:t>
            </a:r>
          </a:p>
        </p:txBody>
      </p:sp>
      <p:sp>
        <p:nvSpPr>
          <p:cNvPr id="310" name="Shape 310"/>
          <p:cNvSpPr txBox="1">
            <a:spLocks noGrp="1"/>
          </p:cNvSpPr>
          <p:nvPr>
            <p:ph type="body" idx="1"/>
          </p:nvPr>
        </p:nvSpPr>
        <p:spPr>
          <a:xfrm>
            <a:off x="1511999" y="1671328"/>
            <a:ext cx="9167999" cy="3104825"/>
          </a:xfrm>
          <a:prstGeom prst="rect">
            <a:avLst/>
          </a:prstGeom>
          <a:noFill/>
          <a:ln>
            <a:noFill/>
          </a:ln>
        </p:spPr>
        <p:txBody>
          <a:bodyPr lIns="91425" tIns="91425" rIns="91425" bIns="91425" anchor="ctr" anchorCtr="0">
            <a:noAutofit/>
          </a:bodyPr>
          <a:lstStyle/>
          <a:p>
            <a:pPr marL="457200" marR="0" lvl="0" indent="-457200" algn="l" rtl="0">
              <a:lnSpc>
                <a:spcPct val="90000"/>
              </a:lnSpc>
              <a:spcBef>
                <a:spcPts val="0"/>
              </a:spcBef>
              <a:spcAft>
                <a:spcPts val="0"/>
              </a:spcAft>
              <a:buClr>
                <a:srgbClr val="2C2D30"/>
              </a:buClr>
              <a:buSzPct val="100000"/>
              <a:buFont typeface="Arial"/>
              <a:buAutoNum type="arabicPeriod"/>
            </a:pPr>
            <a:r>
              <a:rPr lang="ru-RU" sz="2400" dirty="0" smtClean="0"/>
              <a:t>Работа в </a:t>
            </a:r>
            <a:r>
              <a:rPr lang="en-US" sz="2400" dirty="0" smtClean="0"/>
              <a:t>PT.</a:t>
            </a:r>
            <a:endParaRPr lang="ru" sz="2400" dirty="0"/>
          </a:p>
        </p:txBody>
      </p:sp>
      <p:pic>
        <p:nvPicPr>
          <p:cNvPr id="311" name="Shape 311"/>
          <p:cNvPicPr preferRelativeResize="0"/>
          <p:nvPr/>
        </p:nvPicPr>
        <p:blipFill rotWithShape="1">
          <a:blip r:embed="rId3">
            <a:alphaModFix/>
          </a:blip>
          <a:srcRect/>
          <a:stretch/>
        </p:blipFill>
        <p:spPr>
          <a:xfrm>
            <a:off x="-4272" y="396000"/>
            <a:ext cx="1533524" cy="1419225"/>
          </a:xfrm>
          <a:prstGeom prst="rect">
            <a:avLst/>
          </a:prstGeom>
          <a:noFill/>
          <a:ln>
            <a:noFill/>
          </a:ln>
        </p:spPr>
      </p:pic>
      <p:pic>
        <p:nvPicPr>
          <p:cNvPr id="312" name="Shape 312"/>
          <p:cNvPicPr preferRelativeResize="0"/>
          <p:nvPr/>
        </p:nvPicPr>
        <p:blipFill rotWithShape="1">
          <a:blip r:embed="rId4">
            <a:alphaModFix/>
          </a:blip>
          <a:srcRect/>
          <a:stretch/>
        </p:blipFill>
        <p:spPr>
          <a:xfrm>
            <a:off x="6756017" y="4118873"/>
            <a:ext cx="4079256" cy="176434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Вопросы?</a:t>
            </a:r>
          </a:p>
        </p:txBody>
      </p:sp>
      <p:sp>
        <p:nvSpPr>
          <p:cNvPr id="320" name="Shape 320"/>
          <p:cNvSpPr txBox="1">
            <a:spLocks noGrp="1"/>
          </p:cNvSpPr>
          <p:nvPr>
            <p:ph type="body" idx="1"/>
          </p:nvPr>
        </p:nvSpPr>
        <p:spPr>
          <a:xfrm>
            <a:off x="1512000" y="2628000"/>
            <a:ext cx="9167999" cy="3104825"/>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2C2D30"/>
              </a:buClr>
              <a:buSzPct val="25000"/>
              <a:buFont typeface="Arial"/>
              <a:buNone/>
            </a:pPr>
            <a:r>
              <a:rPr lang="ru" sz="4000" b="0" i="0" u="none" strike="noStrike" cap="none">
                <a:solidFill>
                  <a:srgbClr val="4C5D6E"/>
                </a:solidFill>
                <a:latin typeface="Arial"/>
                <a:ea typeface="Arial"/>
                <a:cs typeface="Arial"/>
                <a:sym typeface="Arial"/>
              </a:rPr>
              <a:t>На следующем занятии…</a:t>
            </a:r>
          </a:p>
          <a:p>
            <a:pPr marL="0" marR="0" lvl="0" indent="0" algn="l" rtl="0">
              <a:lnSpc>
                <a:spcPct val="90000"/>
              </a:lnSpc>
              <a:spcBef>
                <a:spcPts val="1000"/>
              </a:spcBef>
              <a:spcAft>
                <a:spcPts val="0"/>
              </a:spcAft>
              <a:buClr>
                <a:srgbClr val="2C2D30"/>
              </a:buClr>
              <a:buSzPct val="25000"/>
              <a:buFont typeface="Arial"/>
              <a:buNone/>
            </a:pPr>
            <a:r>
              <a:rPr lang="ru" sz="4000"/>
              <a:t>Углубленное изучение сетевых технологий. Часть 1 </a:t>
            </a:r>
          </a:p>
        </p:txBody>
      </p:sp>
      <p:pic>
        <p:nvPicPr>
          <p:cNvPr id="321" name="Shape 321"/>
          <p:cNvPicPr preferRelativeResize="0"/>
          <p:nvPr/>
        </p:nvPicPr>
        <p:blipFill rotWithShape="1">
          <a:blip r:embed="rId3">
            <a:alphaModFix/>
          </a:blip>
          <a:srcRect/>
          <a:stretch/>
        </p:blipFill>
        <p:spPr>
          <a:xfrm>
            <a:off x="6075869" y="307667"/>
            <a:ext cx="2408663" cy="2408663"/>
          </a:xfrm>
          <a:prstGeom prst="rect">
            <a:avLst/>
          </a:prstGeom>
          <a:noFill/>
          <a:ln>
            <a:noFill/>
          </a:ln>
        </p:spPr>
      </p:pic>
      <p:pic>
        <p:nvPicPr>
          <p:cNvPr id="322" name="Shape 322"/>
          <p:cNvPicPr preferRelativeResize="0"/>
          <p:nvPr/>
        </p:nvPicPr>
        <p:blipFill rotWithShape="1">
          <a:blip r:embed="rId4">
            <a:alphaModFix/>
          </a:blip>
          <a:srcRect/>
          <a:stretch/>
        </p:blipFill>
        <p:spPr>
          <a:xfrm>
            <a:off x="8954218" y="0"/>
            <a:ext cx="3237781" cy="2896417"/>
          </a:xfrm>
          <a:prstGeom prst="rect">
            <a:avLst/>
          </a:prstGeom>
          <a:noFill/>
          <a:ln>
            <a:noFill/>
          </a:ln>
        </p:spPr>
      </p:pic>
      <p:pic>
        <p:nvPicPr>
          <p:cNvPr id="323" name="Shape 323"/>
          <p:cNvPicPr preferRelativeResize="0"/>
          <p:nvPr/>
        </p:nvPicPr>
        <p:blipFill rotWithShape="1">
          <a:blip r:embed="rId5">
            <a:alphaModFix/>
          </a:blip>
          <a:srcRect/>
          <a:stretch/>
        </p:blipFill>
        <p:spPr>
          <a:xfrm>
            <a:off x="9242711" y="4031980"/>
            <a:ext cx="2660794" cy="252582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1512000" y="756000"/>
            <a:ext cx="9167999" cy="15120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Вопросы к аудитории</a:t>
            </a:r>
          </a:p>
        </p:txBody>
      </p:sp>
      <p:sp>
        <p:nvSpPr>
          <p:cNvPr id="153" name="Shape 153"/>
          <p:cNvSpPr txBox="1">
            <a:spLocks noGrp="1"/>
          </p:cNvSpPr>
          <p:nvPr>
            <p:ph type="body" idx="1"/>
          </p:nvPr>
        </p:nvSpPr>
        <p:spPr>
          <a:xfrm>
            <a:off x="528589" y="2070681"/>
            <a:ext cx="9167999" cy="3104825"/>
          </a:xfrm>
          <a:prstGeom prst="rect">
            <a:avLst/>
          </a:prstGeom>
          <a:noFill/>
          <a:ln>
            <a:noFill/>
          </a:ln>
        </p:spPr>
        <p:txBody>
          <a:bodyPr lIns="91425" tIns="45700" rIns="91425" bIns="45700" anchor="ctr" anchorCtr="0">
            <a:noAutofit/>
          </a:bodyPr>
          <a:lstStyle/>
          <a:p>
            <a:pPr marL="457200" marR="0" lvl="0" indent="-457200" algn="l" rtl="0">
              <a:lnSpc>
                <a:spcPct val="200000"/>
              </a:lnSpc>
              <a:spcBef>
                <a:spcPts val="0"/>
              </a:spcBef>
              <a:spcAft>
                <a:spcPts val="0"/>
              </a:spcAft>
              <a:buClr>
                <a:srgbClr val="2C2D30"/>
              </a:buClr>
              <a:buSzPct val="100000"/>
              <a:buFont typeface="Arial"/>
              <a:buAutoNum type="arabicPeriod"/>
            </a:pPr>
            <a:r>
              <a:rPr lang="ru" sz="2400" b="0" i="0" u="none" strike="noStrike" cap="none">
                <a:solidFill>
                  <a:srgbClr val="2C2D30"/>
                </a:solidFill>
                <a:latin typeface="Arial"/>
                <a:ea typeface="Arial"/>
                <a:cs typeface="Arial"/>
                <a:sym typeface="Arial"/>
              </a:rPr>
              <a:t>Проверка домашних работ.</a:t>
            </a:r>
          </a:p>
          <a:p>
            <a:pPr marL="457200" marR="0" lvl="0" indent="-457200" algn="l" rtl="0">
              <a:lnSpc>
                <a:spcPct val="200000"/>
              </a:lnSpc>
              <a:spcBef>
                <a:spcPts val="0"/>
              </a:spcBef>
              <a:spcAft>
                <a:spcPts val="0"/>
              </a:spcAft>
              <a:buClr>
                <a:srgbClr val="2C2D30"/>
              </a:buClr>
              <a:buSzPct val="100000"/>
              <a:buFont typeface="Arial"/>
              <a:buAutoNum type="arabicPeriod"/>
            </a:pPr>
            <a:r>
              <a:rPr lang="ru" sz="2400" b="0" i="0" u="none" strike="noStrike" cap="none">
                <a:solidFill>
                  <a:srgbClr val="2C2D30"/>
                </a:solidFill>
                <a:latin typeface="Arial"/>
                <a:ea typeface="Arial"/>
                <a:cs typeface="Arial"/>
                <a:sym typeface="Arial"/>
              </a:rPr>
              <a:t>Есть ли проблемы?</a:t>
            </a:r>
          </a:p>
        </p:txBody>
      </p:sp>
      <p:pic>
        <p:nvPicPr>
          <p:cNvPr id="154" name="Shape 154"/>
          <p:cNvPicPr preferRelativeResize="0"/>
          <p:nvPr/>
        </p:nvPicPr>
        <p:blipFill rotWithShape="1">
          <a:blip r:embed="rId3">
            <a:alphaModFix/>
          </a:blip>
          <a:srcRect/>
          <a:stretch/>
        </p:blipFill>
        <p:spPr>
          <a:xfrm>
            <a:off x="9316528" y="3741514"/>
            <a:ext cx="2408663" cy="2408663"/>
          </a:xfrm>
          <a:prstGeom prst="rect">
            <a:avLst/>
          </a:prstGeom>
          <a:noFill/>
          <a:ln>
            <a:noFill/>
          </a:ln>
        </p:spPr>
      </p:pic>
      <p:pic>
        <p:nvPicPr>
          <p:cNvPr id="155" name="Shape 155"/>
          <p:cNvPicPr preferRelativeResize="0"/>
          <p:nvPr/>
        </p:nvPicPr>
        <p:blipFill rotWithShape="1">
          <a:blip r:embed="rId4">
            <a:alphaModFix/>
          </a:blip>
          <a:srcRect/>
          <a:stretch/>
        </p:blipFill>
        <p:spPr>
          <a:xfrm>
            <a:off x="8954218" y="0"/>
            <a:ext cx="3237781" cy="2896417"/>
          </a:xfrm>
          <a:prstGeom prst="rect">
            <a:avLst/>
          </a:prstGeom>
          <a:noFill/>
          <a:ln>
            <a:noFill/>
          </a:ln>
        </p:spPr>
      </p:pic>
      <p:sp>
        <p:nvSpPr>
          <p:cNvPr id="156" name="Shape 156"/>
          <p:cNvSpPr txBox="1"/>
          <p:nvPr/>
        </p:nvSpPr>
        <p:spPr>
          <a:xfrm>
            <a:off x="9696588" y="756000"/>
            <a:ext cx="983411" cy="2140417"/>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Транспортный уровень</a:t>
            </a:r>
          </a:p>
        </p:txBody>
      </p:sp>
      <p:pic>
        <p:nvPicPr>
          <p:cNvPr id="164" name="Shape 164"/>
          <p:cNvPicPr preferRelativeResize="0"/>
          <p:nvPr/>
        </p:nvPicPr>
        <p:blipFill rotWithShape="1">
          <a:blip r:embed="rId3">
            <a:alphaModFix/>
          </a:blip>
          <a:srcRect/>
          <a:stretch/>
        </p:blipFill>
        <p:spPr>
          <a:xfrm>
            <a:off x="8213271" y="2008415"/>
            <a:ext cx="3569486" cy="4672000"/>
          </a:xfrm>
          <a:prstGeom prst="rect">
            <a:avLst/>
          </a:prstGeom>
          <a:noFill/>
          <a:ln>
            <a:noFill/>
          </a:ln>
        </p:spPr>
      </p:pic>
      <p:pic>
        <p:nvPicPr>
          <p:cNvPr id="165" name="Shape 165"/>
          <p:cNvPicPr preferRelativeResize="0"/>
          <p:nvPr/>
        </p:nvPicPr>
        <p:blipFill rotWithShape="1">
          <a:blip r:embed="rId4">
            <a:alphaModFix/>
          </a:blip>
          <a:srcRect/>
          <a:stretch/>
        </p:blipFill>
        <p:spPr>
          <a:xfrm>
            <a:off x="10679999" y="146400"/>
            <a:ext cx="1219199" cy="1219199"/>
          </a:xfrm>
          <a:prstGeom prst="rect">
            <a:avLst/>
          </a:prstGeom>
          <a:noFill/>
          <a:ln>
            <a:noFill/>
          </a:ln>
        </p:spPr>
      </p:pic>
      <p:sp>
        <p:nvSpPr>
          <p:cNvPr id="166" name="Shape 166"/>
          <p:cNvSpPr txBox="1">
            <a:spLocks noGrp="1"/>
          </p:cNvSpPr>
          <p:nvPr>
            <p:ph type="body" idx="1"/>
          </p:nvPr>
        </p:nvSpPr>
        <p:spPr>
          <a:xfrm>
            <a:off x="995358" y="2491493"/>
            <a:ext cx="6874329" cy="3104825"/>
          </a:xfrm>
          <a:prstGeom prst="rect">
            <a:avLst/>
          </a:prstGeom>
          <a:noFill/>
          <a:ln>
            <a:noFill/>
          </a:ln>
        </p:spPr>
        <p:txBody>
          <a:bodyPr lIns="91425" tIns="91425" rIns="91425" bIns="91425" anchor="ctr" anchorCtr="0">
            <a:noAutofit/>
          </a:bodyPr>
          <a:lstStyle/>
          <a:p>
            <a:pPr marL="0" marR="0" lvl="0" indent="0" algn="just" rtl="0">
              <a:lnSpc>
                <a:spcPct val="90000"/>
              </a:lnSpc>
              <a:spcBef>
                <a:spcPts val="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Как работают протоколы транспортного уровня и чем они отличаются TCP/UDP; понятия сессии и сокета; какие протоколы прикладного уровня используются и для чего</a:t>
            </a:r>
          </a:p>
          <a:p>
            <a:pPr marL="0" marR="0" lvl="0" indent="0" algn="just" rtl="0">
              <a:lnSpc>
                <a:spcPct val="90000"/>
              </a:lnSpc>
              <a:spcBef>
                <a:spcPts val="1000"/>
              </a:spcBef>
              <a:spcAft>
                <a:spcPts val="0"/>
              </a:spcAft>
              <a:buClr>
                <a:srgbClr val="2C2D30"/>
              </a:buClr>
              <a:buSzPct val="25000"/>
              <a:buFont typeface="Arial"/>
              <a:buNone/>
            </a:pPr>
            <a:endParaRPr sz="2400" b="0" i="0" u="none" strike="noStrike" cap="none">
              <a:solidFill>
                <a:srgbClr val="2C2D30"/>
              </a:solidFill>
              <a:latin typeface="Arial"/>
              <a:ea typeface="Arial"/>
              <a:cs typeface="Arial"/>
              <a:sym typeface="Arial"/>
            </a:endParaRPr>
          </a:p>
          <a:p>
            <a:pPr marL="0" marR="0" lvl="0" indent="0" algn="just"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Сетевой уровень предоставляет сервис по передаче пакетов между сетями, обеспечивая прозрачный доступ в сеть для верхних протоколов. </a:t>
            </a:r>
          </a:p>
          <a:p>
            <a:pPr marL="0" marR="0" lvl="0" indent="0" algn="just"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Какие задачи решает </a:t>
            </a:r>
            <a:r>
              <a:rPr lang="ru" sz="2400"/>
              <a:t>транспортный </a:t>
            </a:r>
            <a:r>
              <a:rPr lang="ru" sz="2400" b="0" i="0" u="none" strike="noStrike" cap="none">
                <a:solidFill>
                  <a:srgbClr val="2C2D30"/>
                </a:solidFill>
                <a:latin typeface="Arial"/>
                <a:ea typeface="Arial"/>
                <a:cs typeface="Arial"/>
                <a:sym typeface="Arial"/>
              </a:rPr>
              <a:t>уровень?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p:nvPr/>
        </p:nvSpPr>
        <p:spPr>
          <a:xfrm>
            <a:off x="1716655" y="863903"/>
            <a:ext cx="10653623" cy="500444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ru" sz="2400" b="0" i="0" u="none" strike="noStrike" cap="none">
                <a:solidFill>
                  <a:schemeClr val="dk1"/>
                </a:solidFill>
                <a:latin typeface="Calibri"/>
                <a:ea typeface="Calibri"/>
                <a:cs typeface="Calibri"/>
                <a:sym typeface="Calibri"/>
              </a:rPr>
              <a:t>сегментирование данных полученных от протоколов прикладного уровня на дейтаграммы, для передачи по сети</a:t>
            </a:r>
          </a:p>
          <a:p>
            <a:pPr marL="0" marR="0" lvl="0" indent="0" algn="l" rtl="0">
              <a:lnSpc>
                <a:spcPct val="100000"/>
              </a:lnSpc>
              <a:spcBef>
                <a:spcPts val="480"/>
              </a:spcBef>
              <a:spcAft>
                <a:spcPts val="0"/>
              </a:spcAft>
              <a:buClr>
                <a:schemeClr val="dk1"/>
              </a:buClr>
              <a:buSzPct val="100000"/>
              <a:buFont typeface="Arial"/>
              <a:buChar char="•"/>
            </a:pPr>
            <a:r>
              <a:rPr lang="ru" sz="2400" b="0" i="0" u="none" strike="noStrike" cap="none">
                <a:solidFill>
                  <a:schemeClr val="dk1"/>
                </a:solidFill>
                <a:latin typeface="Calibri"/>
                <a:ea typeface="Calibri"/>
                <a:cs typeface="Calibri"/>
                <a:sym typeface="Calibri"/>
              </a:rPr>
              <a:t>нумерация и упорядочивание дейтаграмм</a:t>
            </a:r>
          </a:p>
          <a:p>
            <a:pPr marL="0" marR="0" lvl="0" indent="0" algn="l" rtl="0">
              <a:lnSpc>
                <a:spcPct val="100000"/>
              </a:lnSpc>
              <a:spcBef>
                <a:spcPts val="480"/>
              </a:spcBef>
              <a:spcAft>
                <a:spcPts val="0"/>
              </a:spcAft>
              <a:buClr>
                <a:schemeClr val="dk1"/>
              </a:buClr>
              <a:buSzPct val="100000"/>
              <a:buFont typeface="Arial"/>
              <a:buChar char="•"/>
            </a:pPr>
            <a:r>
              <a:rPr lang="ru" sz="2400" b="0" i="0" u="none" strike="noStrike" cap="none">
                <a:solidFill>
                  <a:schemeClr val="dk1"/>
                </a:solidFill>
                <a:latin typeface="Calibri"/>
                <a:ea typeface="Calibri"/>
                <a:cs typeface="Calibri"/>
                <a:sym typeface="Calibri"/>
              </a:rPr>
              <a:t>буферизация дейтаграмм</a:t>
            </a:r>
          </a:p>
          <a:p>
            <a:pPr marL="0" marR="0" lvl="0" indent="0" algn="l" rtl="0">
              <a:lnSpc>
                <a:spcPct val="100000"/>
              </a:lnSpc>
              <a:spcBef>
                <a:spcPts val="480"/>
              </a:spcBef>
              <a:spcAft>
                <a:spcPts val="0"/>
              </a:spcAft>
              <a:buClr>
                <a:schemeClr val="dk1"/>
              </a:buClr>
              <a:buSzPct val="100000"/>
              <a:buFont typeface="Arial"/>
              <a:buChar char="•"/>
            </a:pPr>
            <a:r>
              <a:rPr lang="ru" sz="2400" b="0" i="0" u="none" strike="noStrike" cap="none">
                <a:solidFill>
                  <a:schemeClr val="dk1"/>
                </a:solidFill>
                <a:latin typeface="Calibri"/>
                <a:ea typeface="Calibri"/>
                <a:cs typeface="Calibri"/>
                <a:sym typeface="Calibri"/>
              </a:rPr>
              <a:t>сопоставление и адресация процессов (приложение) и сетевых запросов (создание сокетов)</a:t>
            </a:r>
          </a:p>
          <a:p>
            <a:pPr marL="0" marR="0" lvl="0" indent="0" algn="l" rtl="0">
              <a:lnSpc>
                <a:spcPct val="100000"/>
              </a:lnSpc>
              <a:spcBef>
                <a:spcPts val="480"/>
              </a:spcBef>
              <a:spcAft>
                <a:spcPts val="0"/>
              </a:spcAft>
              <a:buClr>
                <a:schemeClr val="dk1"/>
              </a:buClr>
              <a:buSzPct val="100000"/>
              <a:buFont typeface="Arial"/>
              <a:buChar char="•"/>
            </a:pPr>
            <a:r>
              <a:rPr lang="ru" sz="2400" b="0" i="0" u="none" strike="noStrike" cap="none">
                <a:solidFill>
                  <a:schemeClr val="dk1"/>
                </a:solidFill>
                <a:latin typeface="Calibri"/>
                <a:ea typeface="Calibri"/>
                <a:cs typeface="Calibri"/>
                <a:sym typeface="Calibri"/>
              </a:rPr>
              <a:t>управление интенсивностью передачи</a:t>
            </a:r>
          </a:p>
          <a:p>
            <a:pPr marL="0" marR="0" lvl="0" indent="0" algn="just" rtl="0">
              <a:lnSpc>
                <a:spcPct val="100000"/>
              </a:lnSpc>
              <a:spcBef>
                <a:spcPts val="1100"/>
              </a:spcBef>
              <a:spcAft>
                <a:spcPts val="0"/>
              </a:spcAft>
              <a:buClr>
                <a:schemeClr val="dk1"/>
              </a:buClr>
              <a:buSzPct val="25000"/>
              <a:buFont typeface="Arial"/>
              <a:buNone/>
            </a:pPr>
            <a:r>
              <a:rPr lang="ru" sz="2200" b="0" i="0" u="none" strike="noStrike" cap="none">
                <a:solidFill>
                  <a:schemeClr val="dk1"/>
                </a:solidFill>
                <a:latin typeface="Arial"/>
                <a:ea typeface="Arial"/>
                <a:cs typeface="Arial"/>
                <a:sym typeface="Arial"/>
              </a:rPr>
              <a:t>Протоколы:</a:t>
            </a:r>
          </a:p>
          <a:p>
            <a:pPr marL="285750" marR="0" lvl="0" indent="-285750" algn="just" rtl="0">
              <a:lnSpc>
                <a:spcPct val="100000"/>
              </a:lnSpc>
              <a:spcBef>
                <a:spcPts val="1100"/>
              </a:spcBef>
              <a:spcAft>
                <a:spcPts val="0"/>
              </a:spcAft>
              <a:buClr>
                <a:schemeClr val="dk1"/>
              </a:buClr>
              <a:buSzPct val="100000"/>
              <a:buFont typeface="Arial"/>
              <a:buChar char="•"/>
            </a:pPr>
            <a:r>
              <a:rPr lang="ru" sz="2200" b="0" i="0" u="none" strike="noStrike" cap="none">
                <a:solidFill>
                  <a:schemeClr val="dk1"/>
                </a:solidFill>
                <a:latin typeface="Arial"/>
                <a:ea typeface="Arial"/>
                <a:cs typeface="Arial"/>
                <a:sym typeface="Arial"/>
              </a:rPr>
              <a:t>TCP</a:t>
            </a:r>
          </a:p>
          <a:p>
            <a:pPr marL="285750" marR="0" lvl="0" indent="-285750" algn="just" rtl="0">
              <a:lnSpc>
                <a:spcPct val="100000"/>
              </a:lnSpc>
              <a:spcBef>
                <a:spcPts val="1100"/>
              </a:spcBef>
              <a:spcAft>
                <a:spcPts val="0"/>
              </a:spcAft>
              <a:buClr>
                <a:schemeClr val="dk1"/>
              </a:buClr>
              <a:buSzPct val="100000"/>
              <a:buFont typeface="Arial"/>
              <a:buChar char="•"/>
            </a:pPr>
            <a:r>
              <a:rPr lang="ru" sz="2200" b="0" i="0" u="none" strike="noStrike" cap="none">
                <a:solidFill>
                  <a:schemeClr val="dk1"/>
                </a:solidFill>
                <a:latin typeface="Arial"/>
                <a:ea typeface="Arial"/>
                <a:cs typeface="Arial"/>
                <a:sym typeface="Arial"/>
              </a:rPr>
              <a:t>UDP</a:t>
            </a:r>
          </a:p>
          <a:p>
            <a:pPr marL="0" marR="0" lvl="0" indent="0" algn="l" rtl="0">
              <a:lnSpc>
                <a:spcPct val="100000"/>
              </a:lnSpc>
              <a:spcBef>
                <a:spcPts val="1100"/>
              </a:spcBef>
              <a:spcAft>
                <a:spcPts val="0"/>
              </a:spcAft>
              <a:buClr>
                <a:schemeClr val="dk1"/>
              </a:buClr>
              <a:buFont typeface="Arial"/>
              <a:buNone/>
            </a:pPr>
            <a:endParaRPr sz="2200" b="0" i="0" u="none" strike="noStrike" cap="none">
              <a:solidFill>
                <a:schemeClr val="dk1"/>
              </a:solidFill>
              <a:latin typeface="Arial"/>
              <a:ea typeface="Arial"/>
              <a:cs typeface="Arial"/>
              <a:sym typeface="Arial"/>
            </a:endParaRPr>
          </a:p>
        </p:txBody>
      </p:sp>
      <p:pic>
        <p:nvPicPr>
          <p:cNvPr id="172" name="Shape 172"/>
          <p:cNvPicPr preferRelativeResize="0"/>
          <p:nvPr/>
        </p:nvPicPr>
        <p:blipFill rotWithShape="1">
          <a:blip r:embed="rId3">
            <a:alphaModFix/>
          </a:blip>
          <a:srcRect/>
          <a:stretch/>
        </p:blipFill>
        <p:spPr>
          <a:xfrm>
            <a:off x="0" y="477300"/>
            <a:ext cx="1219199" cy="1266825"/>
          </a:xfrm>
          <a:prstGeom prst="rect">
            <a:avLst/>
          </a:prstGeom>
          <a:noFill/>
          <a:ln>
            <a:noFill/>
          </a:ln>
        </p:spPr>
      </p:pic>
      <p:sp>
        <p:nvSpPr>
          <p:cNvPr id="173" name="Shape 173"/>
          <p:cNvSpPr/>
          <p:nvPr/>
        </p:nvSpPr>
        <p:spPr>
          <a:xfrm>
            <a:off x="6694099" y="3950898"/>
            <a:ext cx="12192000" cy="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74" name="Shape 174"/>
          <p:cNvPicPr preferRelativeResize="0"/>
          <p:nvPr/>
        </p:nvPicPr>
        <p:blipFill rotWithShape="1">
          <a:blip r:embed="rId4">
            <a:alphaModFix/>
          </a:blip>
          <a:srcRect/>
          <a:stretch/>
        </p:blipFill>
        <p:spPr>
          <a:xfrm>
            <a:off x="7043465" y="4192437"/>
            <a:ext cx="4819649" cy="2486024"/>
          </a:xfrm>
          <a:prstGeom prst="rect">
            <a:avLst/>
          </a:prstGeom>
          <a:noFill/>
          <a:ln>
            <a:noFill/>
          </a:ln>
        </p:spPr>
      </p:pic>
      <p:sp>
        <p:nvSpPr>
          <p:cNvPr id="175" name="Shape 175"/>
          <p:cNvSpPr txBox="1"/>
          <p:nvPr/>
        </p:nvSpPr>
        <p:spPr>
          <a:xfrm>
            <a:off x="1581012" y="80452"/>
            <a:ext cx="9995638" cy="15120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Транспортный уровень</a:t>
            </a:r>
          </a:p>
          <a:p>
            <a:pPr marL="0" marR="0" lvl="0" indent="0" algn="l" rtl="0">
              <a:lnSpc>
                <a:spcPct val="90000"/>
              </a:lnSpc>
              <a:spcBef>
                <a:spcPts val="0"/>
              </a:spcBef>
              <a:spcAft>
                <a:spcPts val="0"/>
              </a:spcAft>
              <a:buClr>
                <a:srgbClr val="4C5D6E"/>
              </a:buClr>
              <a:buFont typeface="Arial"/>
              <a:buNone/>
            </a:pPr>
            <a:endParaRPr sz="4800" b="0" i="0" u="none" strike="noStrike" cap="none">
              <a:solidFill>
                <a:srgbClr val="4C5D6E"/>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UDP</a:t>
            </a:r>
          </a:p>
        </p:txBody>
      </p:sp>
      <p:sp>
        <p:nvSpPr>
          <p:cNvPr id="181" name="Shape 181"/>
          <p:cNvSpPr txBox="1">
            <a:spLocks noGrp="1"/>
          </p:cNvSpPr>
          <p:nvPr>
            <p:ph type="body" idx="1"/>
          </p:nvPr>
        </p:nvSpPr>
        <p:spPr>
          <a:xfrm>
            <a:off x="942657" y="2576241"/>
            <a:ext cx="9167999" cy="3104825"/>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2C2D30"/>
              </a:buClr>
              <a:buSzPct val="25000"/>
              <a:buFont typeface="Arial"/>
              <a:buNone/>
            </a:pPr>
            <a:r>
              <a:rPr lang="ru" sz="2400" b="0" i="0" u="none" strike="noStrike" cap="none" dirty="0">
                <a:solidFill>
                  <a:srgbClr val="2C2D30"/>
                </a:solidFill>
                <a:latin typeface="Arial"/>
                <a:ea typeface="Arial"/>
                <a:cs typeface="Arial"/>
                <a:sym typeface="Arial"/>
              </a:rPr>
              <a:t>User Datagram Protocol (UDP) – протокол передачи дейтаграмм пользователя.</a:t>
            </a:r>
          </a:p>
          <a:p>
            <a:pPr marL="0" marR="0" lvl="0" indent="0" algn="l" rtl="0">
              <a:lnSpc>
                <a:spcPct val="90000"/>
              </a:lnSpc>
              <a:spcBef>
                <a:spcPts val="1000"/>
              </a:spcBef>
              <a:spcAft>
                <a:spcPts val="0"/>
              </a:spcAft>
              <a:buClr>
                <a:srgbClr val="2C2D30"/>
              </a:buClr>
              <a:buSzPct val="25000"/>
              <a:buFont typeface="Arial"/>
              <a:buNone/>
            </a:pPr>
            <a:endParaRPr sz="2400" b="0" i="0" u="none" strike="noStrike" cap="none" dirty="0">
              <a:solidFill>
                <a:srgbClr val="2C2D30"/>
              </a:solidFill>
              <a:latin typeface="Arial"/>
              <a:ea typeface="Arial"/>
              <a:cs typeface="Arial"/>
              <a:sym typeface="Arial"/>
            </a:endParaRP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dirty="0">
                <a:solidFill>
                  <a:srgbClr val="2C2D30"/>
                </a:solidFill>
                <a:latin typeface="Arial"/>
                <a:ea typeface="Arial"/>
                <a:cs typeface="Arial"/>
                <a:sym typeface="Arial"/>
              </a:rPr>
              <a:t>UDP: </a:t>
            </a: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dirty="0">
                <a:solidFill>
                  <a:srgbClr val="2C2D30"/>
                </a:solidFill>
                <a:latin typeface="Arial"/>
                <a:ea typeface="Arial"/>
                <a:cs typeface="Arial"/>
                <a:sym typeface="Arial"/>
              </a:rPr>
              <a:t>● без установления соединения</a:t>
            </a: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dirty="0">
                <a:solidFill>
                  <a:srgbClr val="2C2D30"/>
                </a:solidFill>
                <a:latin typeface="Arial"/>
                <a:ea typeface="Arial"/>
                <a:cs typeface="Arial"/>
                <a:sym typeface="Arial"/>
              </a:rPr>
              <a:t>● </a:t>
            </a:r>
            <a:r>
              <a:rPr lang="ru-RU" sz="2400" smtClean="0"/>
              <a:t>НЕ</a:t>
            </a:r>
            <a:r>
              <a:rPr lang="ru-RU" sz="2400" b="0" i="0" u="none" strike="noStrike" cap="none" smtClean="0">
                <a:solidFill>
                  <a:srgbClr val="2C2D30"/>
                </a:solidFill>
                <a:latin typeface="Arial"/>
                <a:ea typeface="Arial"/>
                <a:cs typeface="Arial"/>
                <a:sym typeface="Arial"/>
              </a:rPr>
              <a:t> </a:t>
            </a:r>
            <a:r>
              <a:rPr lang="ru" sz="2400" dirty="0" smtClean="0"/>
              <a:t>надежная</a:t>
            </a:r>
            <a:r>
              <a:rPr lang="ru" sz="2400" b="0" i="0" u="none" strike="noStrike" cap="none" dirty="0" smtClean="0">
                <a:solidFill>
                  <a:srgbClr val="2C2D30"/>
                </a:solidFill>
                <a:latin typeface="Arial"/>
                <a:ea typeface="Arial"/>
                <a:cs typeface="Arial"/>
                <a:sym typeface="Arial"/>
              </a:rPr>
              <a:t> </a:t>
            </a:r>
            <a:r>
              <a:rPr lang="ru" sz="2400" b="0" i="0" u="none" strike="noStrike" cap="none" dirty="0">
                <a:solidFill>
                  <a:srgbClr val="2C2D30"/>
                </a:solidFill>
                <a:latin typeface="Arial"/>
                <a:ea typeface="Arial"/>
                <a:cs typeface="Arial"/>
                <a:sym typeface="Arial"/>
              </a:rPr>
              <a:t>передача.  </a:t>
            </a: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dirty="0">
                <a:solidFill>
                  <a:srgbClr val="2C2D30"/>
                </a:solidFill>
                <a:latin typeface="Arial"/>
                <a:ea typeface="Arial"/>
                <a:cs typeface="Arial"/>
                <a:sym typeface="Arial"/>
              </a:rPr>
              <a:t>● используется служебными протоколами в локальных сетях  RIP, SNMP,</a:t>
            </a:r>
            <a:r>
              <a:rPr lang="ru" sz="2400" dirty="0"/>
              <a:t> DHCP, TFTP</a:t>
            </a:r>
            <a:r>
              <a:rPr lang="ru" sz="2400" b="0" i="0" u="none" strike="noStrike" cap="none" dirty="0">
                <a:solidFill>
                  <a:srgbClr val="2C2D30"/>
                </a:solidFill>
                <a:latin typeface="Arial"/>
                <a:ea typeface="Arial"/>
                <a:cs typeface="Arial"/>
                <a:sym typeface="Arial"/>
              </a:rPr>
              <a:t> и потоковыми приложениями. </a:t>
            </a:r>
          </a:p>
        </p:txBody>
      </p:sp>
      <p:pic>
        <p:nvPicPr>
          <p:cNvPr id="182" name="Shape 182"/>
          <p:cNvPicPr preferRelativeResize="0"/>
          <p:nvPr/>
        </p:nvPicPr>
        <p:blipFill rotWithShape="1">
          <a:blip r:embed="rId3">
            <a:alphaModFix/>
          </a:blip>
          <a:srcRect/>
          <a:stretch/>
        </p:blipFill>
        <p:spPr>
          <a:xfrm>
            <a:off x="3429989" y="801150"/>
            <a:ext cx="7781925" cy="14668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UDP</a:t>
            </a:r>
          </a:p>
        </p:txBody>
      </p:sp>
      <p:sp>
        <p:nvSpPr>
          <p:cNvPr id="188" name="Shape 188"/>
          <p:cNvSpPr txBox="1">
            <a:spLocks noGrp="1"/>
          </p:cNvSpPr>
          <p:nvPr>
            <p:ph type="body" idx="1"/>
          </p:nvPr>
        </p:nvSpPr>
        <p:spPr>
          <a:xfrm>
            <a:off x="1512000" y="2628000"/>
            <a:ext cx="9167999" cy="3104825"/>
          </a:xfrm>
          <a:prstGeom prst="rect">
            <a:avLst/>
          </a:prstGeom>
          <a:noFill/>
          <a:ln>
            <a:noFill/>
          </a:ln>
        </p:spPr>
        <p:txBody>
          <a:bodyPr lIns="91425" tIns="91425" rIns="91425" bIns="91425" anchor="ctr" anchorCtr="0">
            <a:noAutofit/>
          </a:bodyPr>
          <a:lstStyle/>
          <a:p>
            <a:pPr marL="0" marR="0" lvl="0" indent="0" algn="just" rtl="0">
              <a:lnSpc>
                <a:spcPct val="90000"/>
              </a:lnSpc>
              <a:spcBef>
                <a:spcPts val="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Протокол работает без установления соединения, кроме того не используется подтверждение о доставки, что приводит к тому что передаваемые дейтаграммами могут быть потеряны и как следствие это не гарантирует доставку данных. Дейтаграммы могут поступать не в любой последовательности повторяться и не доходить до адреса назначения. Это все можно отнести к минусам в отличие от протокола TCP. Плюсом является возможность начать передачу данных без установления соединения.</a:t>
            </a:r>
          </a:p>
          <a:p>
            <a:pPr marL="0" marR="0" lvl="0" indent="0" algn="just"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Пространство адресов протокола UDP, отделено от TCP-портов.</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TCP</a:t>
            </a:r>
          </a:p>
        </p:txBody>
      </p:sp>
      <p:sp>
        <p:nvSpPr>
          <p:cNvPr id="196" name="Shape 196"/>
          <p:cNvSpPr txBox="1">
            <a:spLocks noGrp="1"/>
          </p:cNvSpPr>
          <p:nvPr>
            <p:ph type="body" idx="1"/>
          </p:nvPr>
        </p:nvSpPr>
        <p:spPr>
          <a:xfrm>
            <a:off x="511335" y="2422121"/>
            <a:ext cx="3965415" cy="3104825"/>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TCP: </a:t>
            </a: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 ориентирован на соединение </a:t>
            </a: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 надежная передача</a:t>
            </a:r>
          </a:p>
          <a:p>
            <a:pPr marL="0" marR="0" lvl="0" indent="0" algn="l" rtl="0">
              <a:lnSpc>
                <a:spcPct val="90000"/>
              </a:lnSpc>
              <a:spcBef>
                <a:spcPts val="1000"/>
              </a:spcBef>
              <a:spcAft>
                <a:spcPts val="0"/>
              </a:spcAft>
              <a:buClr>
                <a:srgbClr val="2C2D30"/>
              </a:buClr>
              <a:buSzPct val="25000"/>
              <a:buFont typeface="Arial"/>
              <a:buNone/>
            </a:pPr>
            <a:r>
              <a:rPr lang="ru" sz="2400" b="0" i="0" u="none" strike="noStrike" cap="none">
                <a:solidFill>
                  <a:srgbClr val="2C2D30"/>
                </a:solidFill>
                <a:latin typeface="Arial"/>
                <a:ea typeface="Arial"/>
                <a:cs typeface="Arial"/>
                <a:sym typeface="Arial"/>
              </a:rPr>
              <a:t>● управление потоком</a:t>
            </a:r>
          </a:p>
          <a:p>
            <a:pPr marL="0" marR="0" lvl="0" indent="0" algn="l" rtl="0">
              <a:lnSpc>
                <a:spcPct val="90000"/>
              </a:lnSpc>
              <a:spcBef>
                <a:spcPts val="1000"/>
              </a:spcBef>
              <a:spcAft>
                <a:spcPts val="0"/>
              </a:spcAft>
              <a:buClr>
                <a:srgbClr val="2C2D30"/>
              </a:buClr>
              <a:buSzPct val="25000"/>
              <a:buFont typeface="Arial"/>
              <a:buNone/>
            </a:pPr>
            <a:endParaRPr sz="2400" b="0" i="0" u="none" strike="noStrike" cap="none">
              <a:solidFill>
                <a:srgbClr val="2C2D30"/>
              </a:solidFill>
              <a:latin typeface="Arial"/>
              <a:ea typeface="Arial"/>
              <a:cs typeface="Arial"/>
              <a:sym typeface="Arial"/>
            </a:endParaRPr>
          </a:p>
        </p:txBody>
      </p:sp>
      <p:pic>
        <p:nvPicPr>
          <p:cNvPr id="197" name="Shape 197"/>
          <p:cNvPicPr preferRelativeResize="0"/>
          <p:nvPr/>
        </p:nvPicPr>
        <p:blipFill rotWithShape="1">
          <a:blip r:embed="rId3">
            <a:alphaModFix/>
          </a:blip>
          <a:srcRect/>
          <a:stretch/>
        </p:blipFill>
        <p:spPr>
          <a:xfrm>
            <a:off x="4476750" y="1126092"/>
            <a:ext cx="7715249" cy="45243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Установка соединения </a:t>
            </a:r>
          </a:p>
        </p:txBody>
      </p:sp>
      <p:sp>
        <p:nvSpPr>
          <p:cNvPr id="203" name="Shape 203"/>
          <p:cNvSpPr txBox="1">
            <a:spLocks noGrp="1"/>
          </p:cNvSpPr>
          <p:nvPr>
            <p:ph type="body" idx="1"/>
          </p:nvPr>
        </p:nvSpPr>
        <p:spPr>
          <a:xfrm>
            <a:off x="1512000" y="2628000"/>
            <a:ext cx="9167999" cy="3104825"/>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2C2D30"/>
              </a:buClr>
              <a:buSzPct val="25000"/>
              <a:buFont typeface="Arial"/>
              <a:buNone/>
            </a:pPr>
            <a:endParaRPr sz="2000" b="0" i="0" u="none" strike="noStrike" cap="none">
              <a:solidFill>
                <a:srgbClr val="2C2D30"/>
              </a:solidFill>
              <a:latin typeface="Arial"/>
              <a:ea typeface="Arial"/>
              <a:cs typeface="Arial"/>
              <a:sym typeface="Arial"/>
            </a:endParaRPr>
          </a:p>
        </p:txBody>
      </p:sp>
      <p:pic>
        <p:nvPicPr>
          <p:cNvPr id="204" name="Shape 204"/>
          <p:cNvPicPr preferRelativeResize="0"/>
          <p:nvPr/>
        </p:nvPicPr>
        <p:blipFill rotWithShape="1">
          <a:blip r:embed="rId3">
            <a:alphaModFix/>
          </a:blip>
          <a:srcRect/>
          <a:stretch/>
        </p:blipFill>
        <p:spPr>
          <a:xfrm>
            <a:off x="3055997" y="2268000"/>
            <a:ext cx="5286375" cy="441007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1512000" y="756000"/>
            <a:ext cx="9167999" cy="15120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4C5D6E"/>
              </a:buClr>
              <a:buSzPct val="25000"/>
              <a:buFont typeface="Arial"/>
              <a:buNone/>
            </a:pPr>
            <a:r>
              <a:rPr lang="ru" sz="4800" b="0" i="0" u="none" strike="noStrike" cap="none">
                <a:solidFill>
                  <a:srgbClr val="4C5D6E"/>
                </a:solidFill>
                <a:latin typeface="Arial"/>
                <a:ea typeface="Arial"/>
                <a:cs typeface="Arial"/>
                <a:sym typeface="Arial"/>
              </a:rPr>
              <a:t>Технология подтверждений</a:t>
            </a:r>
          </a:p>
        </p:txBody>
      </p:sp>
      <p:sp>
        <p:nvSpPr>
          <p:cNvPr id="210" name="Shape 210"/>
          <p:cNvSpPr txBox="1">
            <a:spLocks noGrp="1"/>
          </p:cNvSpPr>
          <p:nvPr>
            <p:ph type="body" idx="1"/>
          </p:nvPr>
        </p:nvSpPr>
        <p:spPr>
          <a:xfrm>
            <a:off x="448574" y="2627998"/>
            <a:ext cx="2863969" cy="3104825"/>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Synchronize (syn)</a:t>
            </a:r>
          </a:p>
          <a:p>
            <a:pPr marL="0" marR="0" lvl="0" indent="0" algn="l" rtl="0">
              <a:lnSpc>
                <a:spcPct val="90000"/>
              </a:lnSpc>
              <a:spcBef>
                <a:spcPts val="100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Синхронизировать </a:t>
            </a:r>
          </a:p>
          <a:p>
            <a:pPr marL="0" marR="0" lvl="0" indent="0" algn="l" rtl="0">
              <a:lnSpc>
                <a:spcPct val="90000"/>
              </a:lnSpc>
              <a:spcBef>
                <a:spcPts val="100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Acknowledge (ack)</a:t>
            </a:r>
          </a:p>
          <a:p>
            <a:pPr marL="0" marR="0" lvl="0" indent="0" algn="l" rtl="0">
              <a:lnSpc>
                <a:spcPct val="90000"/>
              </a:lnSpc>
              <a:spcBef>
                <a:spcPts val="1000"/>
              </a:spcBef>
              <a:spcAft>
                <a:spcPts val="0"/>
              </a:spcAft>
              <a:buClr>
                <a:srgbClr val="2C2D30"/>
              </a:buClr>
              <a:buSzPct val="25000"/>
              <a:buFont typeface="Arial"/>
              <a:buNone/>
            </a:pPr>
            <a:r>
              <a:rPr lang="ru" sz="2000" b="0" i="0" u="none" strike="noStrike" cap="none">
                <a:solidFill>
                  <a:srgbClr val="2C2D30"/>
                </a:solidFill>
                <a:latin typeface="Arial"/>
                <a:ea typeface="Arial"/>
                <a:cs typeface="Arial"/>
                <a:sym typeface="Arial"/>
              </a:rPr>
              <a:t>Подтверждение</a:t>
            </a:r>
          </a:p>
          <a:p>
            <a:pPr marL="0" marR="0" lvl="0" indent="0" algn="l" rtl="0">
              <a:lnSpc>
                <a:spcPct val="90000"/>
              </a:lnSpc>
              <a:spcBef>
                <a:spcPts val="1000"/>
              </a:spcBef>
              <a:spcAft>
                <a:spcPts val="0"/>
              </a:spcAft>
              <a:buClr>
                <a:srgbClr val="2C2D30"/>
              </a:buClr>
              <a:buSzPct val="25000"/>
              <a:buFont typeface="Arial"/>
              <a:buNone/>
            </a:pPr>
            <a:endParaRPr sz="2000" b="0" i="0" u="none" strike="noStrike" cap="none">
              <a:solidFill>
                <a:srgbClr val="2C2D30"/>
              </a:solidFill>
              <a:latin typeface="Arial"/>
              <a:ea typeface="Arial"/>
              <a:cs typeface="Arial"/>
              <a:sym typeface="Arial"/>
            </a:endParaRPr>
          </a:p>
        </p:txBody>
      </p:sp>
      <p:pic>
        <p:nvPicPr>
          <p:cNvPr id="211" name="Shape 211"/>
          <p:cNvPicPr preferRelativeResize="0"/>
          <p:nvPr/>
        </p:nvPicPr>
        <p:blipFill rotWithShape="1">
          <a:blip r:embed="rId3">
            <a:alphaModFix/>
          </a:blip>
          <a:srcRect/>
          <a:stretch/>
        </p:blipFill>
        <p:spPr>
          <a:xfrm>
            <a:off x="3064755" y="1937274"/>
            <a:ext cx="8401049" cy="4486274"/>
          </a:xfrm>
          <a:prstGeom prst="rect">
            <a:avLst/>
          </a:prstGeom>
          <a:noFill/>
          <a:ln>
            <a:noFill/>
          </a:ln>
        </p:spPr>
      </p:pic>
    </p:spTree>
  </p:cSld>
  <p:clrMapOvr>
    <a:masterClrMapping/>
  </p:clrMapOvr>
</p:sld>
</file>

<file path=ppt/theme/theme1.xml><?xml version="1.0" encoding="utf-8"?>
<a:theme xmlns:a="http://schemas.openxmlformats.org/drawingml/2006/main" name="Тема GeekBrains">
  <a:themeElements>
    <a:clrScheme name="GeekBrains">
      <a:dk1>
        <a:srgbClr val="2C2D30"/>
      </a:dk1>
      <a:lt1>
        <a:srgbClr val="F9F9FB"/>
      </a:lt1>
      <a:dk2>
        <a:srgbClr val="4C5D6E"/>
      </a:dk2>
      <a:lt2>
        <a:srgbClr val="FFFFFF"/>
      </a:lt2>
      <a:accent1>
        <a:srgbClr val="177BBB"/>
      </a:accent1>
      <a:accent2>
        <a:srgbClr val="4DB6AC"/>
      </a:accent2>
      <a:accent3>
        <a:srgbClr val="FCC87B"/>
      </a:accent3>
      <a:accent4>
        <a:srgbClr val="C94D4C"/>
      </a:accent4>
      <a:accent5>
        <a:srgbClr val="9277C3"/>
      </a:accent5>
      <a:accent6>
        <a:srgbClr val="99A8B7"/>
      </a:accent6>
      <a:hlink>
        <a:srgbClr val="177BBB"/>
      </a:hlink>
      <a:folHlink>
        <a:srgbClr val="9277C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529</Words>
  <Application>Microsoft Office PowerPoint</Application>
  <PresentationFormat>Произвольный</PresentationFormat>
  <Paragraphs>79</Paragraphs>
  <Slides>16</Slides>
  <Notes>16</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GeekBrains</vt:lpstr>
      <vt:lpstr>Транспортный  уровень </vt:lpstr>
      <vt:lpstr>Вопросы к аудитории</vt:lpstr>
      <vt:lpstr>Транспортный уровень</vt:lpstr>
      <vt:lpstr>Презентация PowerPoint</vt:lpstr>
      <vt:lpstr>UDP</vt:lpstr>
      <vt:lpstr>UDP</vt:lpstr>
      <vt:lpstr>TCP</vt:lpstr>
      <vt:lpstr>Установка соединения </vt:lpstr>
      <vt:lpstr>Технология подтверждений</vt:lpstr>
      <vt:lpstr>Изменение размера окна</vt:lpstr>
      <vt:lpstr>Сокет (программный интерфейс)</vt:lpstr>
      <vt:lpstr>Технология NAT</vt:lpstr>
      <vt:lpstr>Destination NAT</vt:lpstr>
      <vt:lpstr>Практика</vt:lpstr>
      <vt:lpstr>Домашнее задание</vt:lpstr>
      <vt:lpstr>Вопросы?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Транспортный  уровень </dc:title>
  <cp:lastModifiedBy>sadmin</cp:lastModifiedBy>
  <cp:revision>2</cp:revision>
  <dcterms:modified xsi:type="dcterms:W3CDTF">2017-10-15T16:22:10Z</dcterms:modified>
</cp:coreProperties>
</file>