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C5203F4-4E73-44BF-A2E4-BCE3C3BA303A}">
  <a:tblStyle styleId="{0C5203F4-4E73-44BF-A2E4-BCE3C3BA303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7ECF3"/>
          </a:solidFill>
        </a:fill>
      </a:tcStyle>
    </a:wholeTbl>
    <a:band1H>
      <a:tcStyle>
        <a:fill>
          <a:solidFill>
            <a:srgbClr val="CAD6E7"/>
          </a:solidFill>
        </a:fill>
      </a:tcStyle>
    </a:band1H>
    <a:band1V>
      <a:tcStyle>
        <a:fill>
          <a:solidFill>
            <a:srgbClr val="CAD6E7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95AFC8B7-3D7F-473B-A7DC-E63ABE6A28F7}" styleName="Table_1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Лампочка – это то что очень желательно запомнить. После окончания вебинара лучше повторить это еще раз.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Компьютер – означает практическую работу за ПК.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685800" y="1143000"/>
            <a:ext cx="5486399" cy="30860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Полезные статьи для подготовки к вопросам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http://blog.radislavgandapas.com/13-principles/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http://uxevent.com/3-tipa-voprosov-chtoby-rasshevelit-auditoriju/</a:t>
            </a:r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 txBox="1"/>
          <p:nvPr>
            <p:ph idx="12" type="sldNum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ru-RU"/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8" name="Shape 448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1139824" y="760412"/>
            <a:ext cx="3048364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66764" y="760412"/>
            <a:ext cx="239399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76001" y="760412"/>
            <a:ext cx="238888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Пустой слайд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Заголовок и два объекта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Заголовок и сравнение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512000" y="2636475"/>
            <a:ext cx="4404000" cy="7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6276000" y="2633318"/>
            <a:ext cx="4404000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1512000" y="760412"/>
            <a:ext cx="4404000" cy="7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512000" y="1877668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275998" y="757256"/>
            <a:ext cx="4404000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276000" y="1877668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139824" y="2636475"/>
            <a:ext cx="3048364" cy="7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8003813" y="2633321"/>
            <a:ext cx="305507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1139824" y="760412"/>
            <a:ext cx="3048364" cy="757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1139824" y="1877668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8003813" y="757258"/>
            <a:ext cx="305507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8003813" y="1877668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6" type="body"/>
          </p:nvPr>
        </p:nvSpPr>
        <p:spPr>
          <a:xfrm>
            <a:off x="4548187" y="1877668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1139824" y="2633321"/>
            <a:ext cx="3048364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8003813" y="2633321"/>
            <a:ext cx="305507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/>
          <p:nvPr/>
        </p:nvSpPr>
        <p:spPr>
          <a:xfrm>
            <a:off x="766762" y="0"/>
            <a:ext cx="757235" cy="25199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66762" y="6102000"/>
            <a:ext cx="757235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523999" y="2636475"/>
            <a:ext cx="9132890" cy="3096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4294967295" type="ctrTitle"/>
          </p:nvPr>
        </p:nvSpPr>
        <p:spPr>
          <a:xfrm>
            <a:off x="5303824" y="2200275"/>
            <a:ext cx="6428999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Основы</a:t>
            </a:r>
            <a:r>
              <a:rPr lang="ru-RU" sz="3400"/>
              <a:t> </a:t>
            </a: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компьютерных сетей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 sz="3400"/>
              <a:t>Технология Ethernet. Часть 1</a:t>
            </a:r>
          </a:p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5303837" y="4432721"/>
            <a:ext cx="61215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r>
              <a:rPr lang="ru-RU" sz="1800"/>
              <a:t>Основные концепции сетей передачи данных. Эталонная модель OSI/ISO и стек протоколов TCP/IP.  Введение в технологию Ethernet.  Диагностика физического уровня.</a:t>
            </a:r>
          </a:p>
          <a:p>
            <a:pPr indent="-69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40" name="Shape 140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303837" y="182562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</a:p>
        </p:txBody>
      </p:sp>
      <p:pic>
        <p:nvPicPr>
          <p:cNvPr descr="сети.png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37" y="174943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Simplex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511987" y="1151175"/>
            <a:ext cx="9168000" cy="434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Simplex</a:t>
            </a:r>
            <a:r>
              <a:rPr lang="ru-RU" sz="2400">
                <a:solidFill>
                  <a:srgbClr val="7F7F7F"/>
                </a:solidFill>
              </a:rPr>
              <a:t> </a:t>
            </a:r>
            <a:r>
              <a:rPr b="1" lang="ru-RU" sz="2400">
                <a:solidFill>
                  <a:srgbClr val="7F7F7F"/>
                </a:solidFill>
              </a:rPr>
              <a:t>– односторонняя связь.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>
                <a:solidFill>
                  <a:srgbClr val="7F7F7F"/>
                </a:solidFill>
              </a:rPr>
              <a:t>Примеры:</a:t>
            </a:r>
          </a:p>
          <a:p>
            <a:pPr indent="-228600" lvl="0" marL="457200" rtl="0">
              <a:lnSpc>
                <a:spcPct val="115000"/>
              </a:lnSpc>
              <a:spcBef>
                <a:spcPts val="500"/>
              </a:spcBef>
              <a:buChar char="●"/>
            </a:pPr>
            <a:r>
              <a:rPr lang="ru-RU">
                <a:solidFill>
                  <a:srgbClr val="7F7F7F"/>
                </a:solidFill>
              </a:rPr>
              <a:t>Теле- и радиовещание.</a:t>
            </a:r>
          </a:p>
          <a:p>
            <a:pPr indent="-228600" lvl="0" marL="457200" rtl="0">
              <a:lnSpc>
                <a:spcPct val="115000"/>
              </a:lnSpc>
              <a:spcBef>
                <a:spcPts val="500"/>
              </a:spcBef>
              <a:buChar char="●"/>
            </a:pPr>
            <a:r>
              <a:rPr lang="ru-RU">
                <a:solidFill>
                  <a:srgbClr val="7F7F7F"/>
                </a:solidFill>
              </a:rPr>
              <a:t>Передача сигнала от спутников GPS.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62" y="4105900"/>
            <a:ext cx="70008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Half-duplex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1512000" y="1310300"/>
            <a:ext cx="9168000" cy="404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Half-duplex – двусторонняя связь, но в один момент времени может передавать только одно устройство.</a:t>
            </a:r>
          </a:p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	</a:t>
            </a:r>
            <a:r>
              <a:rPr lang="ru-RU">
                <a:solidFill>
                  <a:srgbClr val="7F7F7F"/>
                </a:solidFill>
              </a:rPr>
              <a:t>Пример: общение по рации, когда можно либо слушать</a:t>
            </a:r>
          </a:p>
          <a:p>
            <a:pPr lvl="0" rtl="0" algn="just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7F7F7F"/>
                </a:solidFill>
              </a:rPr>
              <a:t> 	канал, либо, нажав кнопку, передавать в него.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50" y="4146925"/>
            <a:ext cx="70008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Full-duplex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400625" y="1705125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Full-duplex или просто duplex – двусторонняя передача, оба устройства могут одновременно вести передачу.</a:t>
            </a:r>
          </a:p>
          <a:p>
            <a:pPr lvl="0" rtl="0" algn="just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7F7F7F"/>
                </a:solidFill>
              </a:rPr>
              <a:t> 	</a:t>
            </a:r>
          </a:p>
          <a:p>
            <a:pPr lvl="0" rtl="0" algn="just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7F7F7F"/>
                </a:solidFill>
              </a:rPr>
              <a:t> 	Пример: разговор по телефону.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75" y="4101112"/>
            <a:ext cx="70008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Методы передачи данных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512000" y="2121800"/>
            <a:ext cx="9168000" cy="133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Unicast </a:t>
            </a:r>
            <a:r>
              <a:rPr lang="ru-RU" sz="2400">
                <a:solidFill>
                  <a:srgbClr val="7F7F7F"/>
                </a:solidFill>
              </a:rPr>
              <a:t>– передача данных единственному адресату.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775" y="2850625"/>
            <a:ext cx="49244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>
                <a:solidFill>
                  <a:srgbClr val="2F5897"/>
                </a:solidFill>
              </a:rPr>
              <a:t>Методы передачи данных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1512000" y="21054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Broadcast </a:t>
            </a:r>
            <a:r>
              <a:rPr lang="ru-RU" sz="2400">
                <a:solidFill>
                  <a:srgbClr val="7F7F7F"/>
                </a:solidFill>
              </a:rPr>
              <a:t>– широковещательная передача данных всем устройствам.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637" y="2825200"/>
            <a:ext cx="50958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Методы передачи данных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1512000" y="2074075"/>
            <a:ext cx="9168000" cy="6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b="1" lang="ru-RU" sz="2400">
                <a:solidFill>
                  <a:srgbClr val="7F7F7F"/>
                </a:solidFill>
              </a:rPr>
              <a:t>Multicast </a:t>
            </a:r>
            <a:r>
              <a:rPr lang="ru-RU" sz="2400">
                <a:solidFill>
                  <a:srgbClr val="7F7F7F"/>
                </a:solidFill>
              </a:rPr>
              <a:t>– передача данных группе устройств.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837" y="2628000"/>
            <a:ext cx="469582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512000" y="513500"/>
            <a:ext cx="9168000" cy="142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Виды коммутации. Коммутация каналов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971787"/>
            <a:ext cx="668655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idx="1" type="body"/>
          </p:nvPr>
        </p:nvSpPr>
        <p:spPr>
          <a:xfrm>
            <a:off x="1512000" y="2212200"/>
            <a:ext cx="9168000" cy="142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В сети с коммутацией каналов между двумя конечными устройствами устанавливается физический канал. Пример: телефонная сеть.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Виды коммутации. Коммутация пакетов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487" y="3487737"/>
            <a:ext cx="59150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>
            <p:ph idx="1" type="body"/>
          </p:nvPr>
        </p:nvSpPr>
        <p:spPr>
          <a:xfrm>
            <a:off x="1512000" y="2482000"/>
            <a:ext cx="9168000" cy="125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>
                <a:solidFill>
                  <a:srgbClr val="7F7F7F"/>
                </a:solidFill>
              </a:rPr>
              <a:t>В сети с коммутацией пакетов информация от каждого устройства делится на небольшие пакеты, и данные передаются по одним и тем же физическим каналам. Пример: компьютерные сети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2" y="561975"/>
            <a:ext cx="8829675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WAN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Виды топологий</a:t>
            </a:r>
            <a:b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idx="1" type="body"/>
          </p:nvPr>
        </p:nvSpPr>
        <p:spPr>
          <a:xfrm>
            <a:off x="1512000" y="2043273"/>
            <a:ext cx="91680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Сетевая топология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это структура графа, на вершинах которого находятся конечные узлы сети (компьютеры/телефоны/принтеры) и сетевое оборудование (коммутаторы, роутеры), а рёбра — физические линии связи между узлами.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Сетевые топологии могут быть</a:t>
            </a:r>
            <a:r>
              <a:rPr lang="ru-RU"/>
              <a:t>:</a:t>
            </a:r>
          </a:p>
          <a:p>
            <a:pPr indent="-355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●"/>
            </a:pP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физическими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lang="ru-RU"/>
              <a:t> определяет как физически соединены устройства в сети</a:t>
            </a:r>
          </a:p>
          <a:p>
            <a:pPr indent="-355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●"/>
            </a:pP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логическими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lang="ru-RU"/>
              <a:t>определяет направления потоков данных между узлами сети и способы передачи данных</a:t>
            </a:r>
          </a:p>
          <a:p>
            <a:pPr lv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Регламент курса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512000" y="2659925"/>
            <a:ext cx="9168000" cy="30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ru-RU" sz="2400"/>
              <a:t>вебинаров 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 2 часа</a:t>
            </a:r>
            <a:r>
              <a:rPr lang="ru-RU" sz="2400"/>
              <a:t> с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перерывом</a:t>
            </a:r>
          </a:p>
          <a:p>
            <a:pPr indent="-457200" lvl="0" marL="457200" rtl="0">
              <a:lnSpc>
                <a:spcPct val="200000"/>
              </a:lnSpc>
              <a:spcBef>
                <a:spcPts val="0"/>
              </a:spcBef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Видеозаписи всех вебинаров</a:t>
            </a:r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lang="ru-RU" sz="2400"/>
              <a:t>Д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омашни</a:t>
            </a:r>
            <a:r>
              <a:rPr lang="ru-RU" sz="2400"/>
              <a:t>е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задани</a:t>
            </a:r>
            <a:r>
              <a:rPr lang="ru-RU" sz="2400"/>
              <a:t>я</a:t>
            </a:r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lang="ru-RU" sz="2400"/>
              <a:t>Консультация по вопросам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218" y="0"/>
            <a:ext cx="3237781" cy="289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736" y="3795623"/>
            <a:ext cx="4216263" cy="193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77300"/>
            <a:ext cx="1219199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 b="0" l="12498" r="0" t="0"/>
          <a:stretch/>
        </p:blipFill>
        <p:spPr>
          <a:xfrm>
            <a:off x="34505" y="1744125"/>
            <a:ext cx="134185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lang="ru-RU"/>
              <a:t> 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175" y="552450"/>
            <a:ext cx="8763000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4000">
                <a:solidFill>
                  <a:srgbClr val="2F5897"/>
                </a:solidFill>
              </a:rPr>
              <a:t>Абстракции для описания сетевого взаимодействия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Существуют две основные сетевые модели стеков протоколов, описывающие работу сетей передачи данных:</a:t>
            </a:r>
          </a:p>
          <a:p>
            <a:pPr lvl="0" rtl="0" algn="just">
              <a:lnSpc>
                <a:spcPct val="115000"/>
              </a:lnSpc>
              <a:spcBef>
                <a:spcPts val="400"/>
              </a:spcBef>
              <a:buNone/>
            </a:pPr>
            <a:r>
              <a:rPr lang="ru-RU" sz="1800">
                <a:solidFill>
                  <a:srgbClr val="000000"/>
                </a:solidFill>
              </a:rPr>
              <a:t>1. </a:t>
            </a:r>
            <a:r>
              <a:rPr b="1" lang="ru-RU" sz="1800">
                <a:solidFill>
                  <a:srgbClr val="000000"/>
                </a:solidFill>
              </a:rPr>
              <a:t>Модель OSI </a:t>
            </a:r>
            <a:r>
              <a:rPr lang="ru-RU" sz="1800">
                <a:solidFill>
                  <a:srgbClr val="000000"/>
                </a:solidFill>
              </a:rPr>
              <a:t>(Open Systems Interconnection), она же </a:t>
            </a:r>
            <a:r>
              <a:rPr b="1" lang="ru-RU" sz="1800">
                <a:solidFill>
                  <a:srgbClr val="000000"/>
                </a:solidFill>
              </a:rPr>
              <a:t>эталонная модель взаимодействия открытых систем</a:t>
            </a:r>
            <a:r>
              <a:rPr lang="ru-RU" sz="1800">
                <a:solidFill>
                  <a:srgbClr val="000000"/>
                </a:solidFill>
              </a:rPr>
              <a:t> (ЭМВОС) – это семиуровневая абстрактная модель, разработанная </a:t>
            </a:r>
            <a:r>
              <a:rPr i="1" lang="ru-RU" sz="1800">
                <a:solidFill>
                  <a:srgbClr val="000000"/>
                </a:solidFill>
              </a:rPr>
              <a:t>Международной Организацией по Стандартам </a:t>
            </a:r>
            <a:r>
              <a:rPr lang="ru-RU" sz="1800">
                <a:solidFill>
                  <a:srgbClr val="000000"/>
                </a:solidFill>
              </a:rPr>
              <a:t>(International Organization for Standardization - ISO).</a:t>
            </a:r>
          </a:p>
          <a:p>
            <a:pPr lvl="0" rtl="0" algn="just">
              <a:lnSpc>
                <a:spcPct val="115000"/>
              </a:lnSpc>
              <a:spcBef>
                <a:spcPts val="400"/>
              </a:spcBef>
              <a:buNone/>
            </a:pPr>
            <a:r>
              <a:rPr lang="ru-RU" sz="1800">
                <a:solidFill>
                  <a:srgbClr val="000000"/>
                </a:solidFill>
              </a:rPr>
              <a:t> </a:t>
            </a:r>
          </a:p>
          <a:p>
            <a:pPr lvl="0" rtl="0" algn="just">
              <a:lnSpc>
                <a:spcPct val="115000"/>
              </a:lnSpc>
              <a:spcBef>
                <a:spcPts val="400"/>
              </a:spcBef>
              <a:buNone/>
            </a:pPr>
            <a:r>
              <a:rPr lang="ru-RU" sz="1800">
                <a:solidFill>
                  <a:srgbClr val="000000"/>
                </a:solidFill>
              </a:rPr>
              <a:t>2. </a:t>
            </a:r>
            <a:r>
              <a:rPr b="1" lang="ru-RU" sz="1800">
                <a:solidFill>
                  <a:srgbClr val="000000"/>
                </a:solidFill>
              </a:rPr>
              <a:t>Стек протоколов TCP/IP </a:t>
            </a:r>
            <a:r>
              <a:rPr lang="ru-RU" sz="1800">
                <a:solidFill>
                  <a:srgbClr val="000000"/>
                </a:solidFill>
              </a:rPr>
              <a:t>– четырёхуровневая модель, разработанная по инициативе Министерства обороны США. Используется сейчас как основной стек протоколов в сетях. </a:t>
            </a:r>
            <a:r>
              <a:rPr lang="ru-RU" sz="1800">
                <a:solidFill>
                  <a:srgbClr val="7F7F7F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Стек TCP/IP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1512000" y="1236700"/>
            <a:ext cx="9168000" cy="449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400"/>
              </a:spcBef>
              <a:buNone/>
            </a:pPr>
            <a:r>
              <a:rPr b="1" lang="ru-RU" sz="1800">
                <a:solidFill>
                  <a:srgbClr val="7F7F7F"/>
                </a:solidFill>
              </a:rPr>
              <a:t> </a:t>
            </a:r>
          </a:p>
        </p:txBody>
      </p:sp>
      <p:graphicFrame>
        <p:nvGraphicFramePr>
          <p:cNvPr id="324" name="Shape 324"/>
          <p:cNvGraphicFramePr/>
          <p:nvPr/>
        </p:nvGraphicFramePr>
        <p:xfrm>
          <a:off x="1946275" y="21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{95AFC8B7-3D7F-473B-A7DC-E63ABE6A28F7}</a:tableStyleId>
              </a:tblPr>
              <a:tblGrid>
                <a:gridCol w="2815600"/>
                <a:gridCol w="1857700"/>
                <a:gridCol w="2162475"/>
              </a:tblGrid>
              <a:tr h="806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4.</a:t>
                      </a:r>
                      <a:r>
                        <a:rPr b="1" lang="ru-RU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b="1" lang="ru-RU"/>
                        <a:t>Application layer (прикладной уровень)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потоки данных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HTTP, SSH, DNS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8D08D"/>
                    </a:solidFill>
                  </a:tcPr>
                </a:tc>
              </a:tr>
              <a:tr h="8851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ru-RU"/>
                        <a:t>3. Transport layer (Транспортный уровень)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сегменты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TCP, UDP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DD6EE"/>
                    </a:solidFill>
                  </a:tcPr>
                </a:tc>
              </a:tr>
              <a:tr h="661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ru-RU"/>
                        <a:t>2. Internet layer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ru-RU"/>
                        <a:t>(сетевой уровень)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пакеты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IP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7CAAC"/>
                    </a:solidFill>
                  </a:tcPr>
                </a:tc>
              </a:tr>
              <a:tr h="661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ru-RU"/>
                        <a:t>1.  Link layer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ru-RU"/>
                        <a:t>(канальный уровень)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фреймы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/>
                        <a:t>Ethernet</a:t>
                      </a: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243750"/>
            <a:ext cx="9163050" cy="511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type="title"/>
          </p:nvPr>
        </p:nvSpPr>
        <p:spPr>
          <a:xfrm>
            <a:off x="1512000" y="513500"/>
            <a:ext cx="9168000" cy="888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>
                <a:solidFill>
                  <a:srgbClr val="2F5897"/>
                </a:solidFill>
              </a:rPr>
              <a:t>Стек TCP/IP. Инкапсуляция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512000" y="756000"/>
            <a:ext cx="9168000" cy="97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000">
                <a:solidFill>
                  <a:srgbClr val="2F5897"/>
                </a:solidFill>
              </a:rPr>
              <a:t>Соответствие уровней модели OSI и стека TCP/IP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625" y="1735800"/>
            <a:ext cx="58007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22036" l="0" r="817" t="12128"/>
          <a:stretch/>
        </p:blipFill>
        <p:spPr>
          <a:xfrm>
            <a:off x="8445799" y="22621"/>
            <a:ext cx="3493159" cy="146675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Сетевая технология Ethernet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1511999" y="2268000"/>
            <a:ext cx="9167999" cy="391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ru-RU" sz="2400">
                <a:solidFill>
                  <a:srgbClr val="000000"/>
                </a:solidFill>
              </a:rPr>
              <a:t>Ethernet </a:t>
            </a:r>
            <a:r>
              <a:rPr lang="ru-RU" sz="2400">
                <a:solidFill>
                  <a:srgbClr val="000000"/>
                </a:solidFill>
              </a:rPr>
              <a:t>– семейство технологий пакетной передачи данных в компьютерных сетях, использующих метод </a:t>
            </a:r>
            <a:r>
              <a:rPr b="1" lang="ru-RU" sz="2400">
                <a:solidFill>
                  <a:srgbClr val="000000"/>
                </a:solidFill>
              </a:rPr>
              <a:t>множественного доступа с контролем несущей и обнаружением коллизий </a:t>
            </a:r>
            <a:r>
              <a:rPr lang="ru-RU" sz="2400">
                <a:solidFill>
                  <a:srgbClr val="000000"/>
                </a:solidFill>
              </a:rPr>
              <a:t>– </a:t>
            </a:r>
            <a:r>
              <a:rPr b="1" lang="ru-RU" sz="2400">
                <a:solidFill>
                  <a:srgbClr val="000000"/>
                </a:solidFill>
              </a:rPr>
              <a:t>CSMA/CD</a:t>
            </a:r>
            <a:r>
              <a:rPr lang="ru-RU" sz="2400">
                <a:solidFill>
                  <a:srgbClr val="000000"/>
                </a:solidFill>
              </a:rPr>
              <a:t>.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Название «Ethernet» (буквально «эфирная сеть» или «среда сети») связано с тем что первоначально принцип работы этой технологии был заимствован из радио технологии ALOHAnet.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Ethernet описывается стандартами группы IEEE 802.3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Ethernet сейчас является одной из самых распространённых технологий ЛВС. В середине 90-х, он вытеснил такие сетевые технологии, как ARCNET и Token Ring.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1512000" y="370625"/>
            <a:ext cx="9168000" cy="141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Основы Ethernet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512000" y="1688250"/>
            <a:ext cx="9168000" cy="214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>
                <a:solidFill>
                  <a:srgbClr val="7F7F7F"/>
                </a:solidFill>
              </a:rPr>
              <a:t>Первой физической схемой подключения (физической топологией) Ethernet была </a:t>
            </a:r>
            <a:r>
              <a:rPr b="1" lang="ru-RU">
                <a:solidFill>
                  <a:srgbClr val="7F7F7F"/>
                </a:solidFill>
              </a:rPr>
              <a:t>«шина»</a:t>
            </a:r>
            <a:r>
              <a:rPr lang="ru-RU">
                <a:solidFill>
                  <a:srgbClr val="7F7F7F"/>
                </a:solidFill>
              </a:rPr>
              <a:t>. Все устройства </a:t>
            </a:r>
            <a:r>
              <a:rPr b="1" lang="ru-RU">
                <a:solidFill>
                  <a:srgbClr val="7F7F7F"/>
                </a:solidFill>
              </a:rPr>
              <a:t>конфликтуют</a:t>
            </a:r>
            <a:r>
              <a:rPr lang="ru-RU">
                <a:solidFill>
                  <a:srgbClr val="7F7F7F"/>
                </a:solidFill>
              </a:rPr>
              <a:t> за среду передачи данных. Передача ведётся в режиме </a:t>
            </a:r>
            <a:r>
              <a:rPr b="1" lang="ru-RU">
                <a:solidFill>
                  <a:srgbClr val="7F7F7F"/>
                </a:solidFill>
              </a:rPr>
              <a:t>half-duplex </a:t>
            </a:r>
            <a:r>
              <a:rPr lang="ru-RU">
                <a:solidFill>
                  <a:srgbClr val="7F7F7F"/>
                </a:solidFill>
              </a:rPr>
              <a:t>на скорости до 10Мбит/сек.   Технологии имели название 10BASE5 и 10BASE2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7" y="3605212"/>
            <a:ext cx="81629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Коаксиальный кабель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25" y="2747962"/>
            <a:ext cx="859155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1800300" y="2188625"/>
            <a:ext cx="85914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/>
              <a:t>Имеет всего одну пару проводников для передачи данных.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1512000" y="422625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Проблемы ранних Ethernet.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1512000" y="1672375"/>
            <a:ext cx="9168000" cy="3577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Режим half-duplex. </a:t>
            </a:r>
            <a:r>
              <a:rPr lang="ru-RU" sz="2400">
                <a:solidFill>
                  <a:srgbClr val="000000"/>
                </a:solidFill>
              </a:rPr>
              <a:t>Устройство не может одновременно вести прием и передачу.</a:t>
            </a:r>
          </a:p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Обрыв кабеля</a:t>
            </a:r>
            <a:r>
              <a:rPr lang="ru-RU" sz="2400">
                <a:solidFill>
                  <a:srgbClr val="000000"/>
                </a:solidFill>
              </a:rPr>
              <a:t> выводил из строя всю сеть.</a:t>
            </a:r>
          </a:p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Неудобства</a:t>
            </a:r>
            <a:r>
              <a:rPr lang="ru-RU" sz="2400">
                <a:solidFill>
                  <a:srgbClr val="000000"/>
                </a:solidFill>
              </a:rPr>
              <a:t> при работе с коаксиальным кабелем.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887" y="4972050"/>
            <a:ext cx="81629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1512000" y="477300"/>
            <a:ext cx="9168000" cy="1544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600">
                <a:solidFill>
                  <a:srgbClr val="2F5897"/>
                </a:solidFill>
              </a:rPr>
              <a:t>Переход на витую пару со сменой топологии на звезду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912" y="3881437"/>
            <a:ext cx="50196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>
            <p:ph idx="1" type="body"/>
          </p:nvPr>
        </p:nvSpPr>
        <p:spPr>
          <a:xfrm>
            <a:off x="1512000" y="2021700"/>
            <a:ext cx="9168000" cy="2397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Hub (концентратор) – сетевое устройство, работающее на первом уровне модели OSI.</a:t>
            </a:r>
          </a:p>
          <a:p>
            <a:pPr lvl="0" rtl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2400">
                <a:solidFill>
                  <a:srgbClr val="000000"/>
                </a:solidFill>
              </a:rPr>
              <a:t>Любой фрейм, пришедший на порт хаба, дублируется на все его порты кроме того, с которого он этот фрейм получил. 10BASE-T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 к аудитории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528589" y="207068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Разрабатывали ли вы раньше сетевые приложения?</a:t>
            </a: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 какой целью вы пришли на курс ?</a:t>
            </a:r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Какая у вас конечная цель?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28" y="3741514"/>
            <a:ext cx="2408663" cy="240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8" y="0"/>
            <a:ext cx="3237781" cy="289641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9696588" y="756000"/>
            <a:ext cx="983411" cy="2140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Hub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450" y="1918150"/>
            <a:ext cx="6038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Hub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200" y="2000425"/>
            <a:ext cx="7349354" cy="34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8P8C («RJ-45») коннектор</a:t>
            </a:r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2087562"/>
            <a:ext cx="6038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8P8C («RJ-45») коннектор на витой паре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50" y="2324100"/>
            <a:ext cx="49149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212" y="1401762"/>
            <a:ext cx="5457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Витая пара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Обжимка витой пары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900" y="2422525"/>
            <a:ext cx="60007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5400">
                <a:solidFill>
                  <a:srgbClr val="2F5897"/>
                </a:solidFill>
              </a:rPr>
              <a:t>Обжимка витой пары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900" y="2402125"/>
            <a:ext cx="592455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>
                <a:solidFill>
                  <a:srgbClr val="2F5897"/>
                </a:solidFill>
              </a:rPr>
              <a:t>Основные протоколы семейства Ethernet, работающие по витой паре</a:t>
            </a: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1512000" y="1847000"/>
            <a:ext cx="9168000" cy="4540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10BASE-T</a:t>
            </a:r>
            <a:r>
              <a:rPr lang="ru-RU" sz="1900">
                <a:solidFill>
                  <a:srgbClr val="000000"/>
                </a:solidFill>
              </a:rPr>
              <a:t> или просто </a:t>
            </a:r>
            <a:r>
              <a:rPr b="1" lang="ru-RU" sz="1900">
                <a:solidFill>
                  <a:srgbClr val="000000"/>
                </a:solidFill>
              </a:rPr>
              <a:t>Ethernet</a:t>
            </a:r>
            <a:r>
              <a:rPr lang="ru-RU" sz="1900">
                <a:solidFill>
                  <a:srgbClr val="000000"/>
                </a:solidFill>
              </a:rPr>
              <a:t>. Скорость 10Мбит/c, half/full duplex. Используется 2 пары.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100BASE-T </a:t>
            </a:r>
            <a:r>
              <a:rPr lang="ru-RU" sz="1900">
                <a:solidFill>
                  <a:srgbClr val="000000"/>
                </a:solidFill>
              </a:rPr>
              <a:t>или </a:t>
            </a:r>
            <a:r>
              <a:rPr b="1" lang="ru-RU" sz="1900">
                <a:solidFill>
                  <a:srgbClr val="000000"/>
                </a:solidFill>
              </a:rPr>
              <a:t>Fast Ethernet.</a:t>
            </a:r>
            <a:r>
              <a:rPr lang="ru-RU" sz="1900">
                <a:solidFill>
                  <a:srgbClr val="000000"/>
                </a:solidFill>
              </a:rPr>
              <a:t> Скорость 100Мбит/с, duplex. Используется 2 пары.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1000BASE-T </a:t>
            </a:r>
            <a:r>
              <a:rPr lang="ru-RU" sz="1900">
                <a:solidFill>
                  <a:srgbClr val="000000"/>
                </a:solidFill>
              </a:rPr>
              <a:t>или</a:t>
            </a:r>
            <a:r>
              <a:rPr b="1" lang="ru-RU" sz="1900">
                <a:solidFill>
                  <a:srgbClr val="000000"/>
                </a:solidFill>
              </a:rPr>
              <a:t> Gigabit Ethernet.</a:t>
            </a:r>
            <a:r>
              <a:rPr lang="ru-RU" sz="1900">
                <a:solidFill>
                  <a:srgbClr val="000000"/>
                </a:solidFill>
              </a:rPr>
              <a:t> Скорость 1000Мбит/с, </a:t>
            </a:r>
            <a:r>
              <a:rPr b="1" lang="ru-RU" sz="1900">
                <a:solidFill>
                  <a:srgbClr val="000000"/>
                </a:solidFill>
              </a:rPr>
              <a:t>только full duplex</a:t>
            </a:r>
            <a:r>
              <a:rPr lang="ru-RU" sz="1900">
                <a:solidFill>
                  <a:srgbClr val="000000"/>
                </a:solidFill>
              </a:rPr>
              <a:t>, используются </a:t>
            </a:r>
            <a:r>
              <a:rPr b="1" lang="ru-RU" sz="1900">
                <a:solidFill>
                  <a:srgbClr val="000000"/>
                </a:solidFill>
              </a:rPr>
              <a:t>4</a:t>
            </a:r>
            <a:r>
              <a:rPr lang="ru-RU" sz="1900">
                <a:solidFill>
                  <a:srgbClr val="000000"/>
                </a:solidFill>
              </a:rPr>
              <a:t> пары.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•Для всех стандартов можно применять витую пару UTP(unshielded twisted pair – неэкранированная витая пара) категории </a:t>
            </a:r>
            <a:r>
              <a:rPr b="1" lang="ru-RU" sz="1900">
                <a:solidFill>
                  <a:srgbClr val="000000"/>
                </a:solidFill>
              </a:rPr>
              <a:t>5e</a:t>
            </a:r>
            <a:r>
              <a:rPr lang="ru-RU" sz="1900">
                <a:solidFill>
                  <a:srgbClr val="000000"/>
                </a:solidFill>
              </a:rPr>
              <a:t>. У всех стандартов ограничение по длине кабеля – </a:t>
            </a:r>
            <a:r>
              <a:rPr b="1" lang="ru-RU" sz="1900">
                <a:solidFill>
                  <a:srgbClr val="000000"/>
                </a:solidFill>
              </a:rPr>
              <a:t>100м</a:t>
            </a:r>
            <a:r>
              <a:rPr lang="ru-RU" sz="1900">
                <a:solidFill>
                  <a:srgbClr val="000000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•Все эти протоколы поддерживают </a:t>
            </a:r>
            <a:r>
              <a:rPr b="1" lang="ru-RU" sz="1900">
                <a:solidFill>
                  <a:srgbClr val="000000"/>
                </a:solidFill>
              </a:rPr>
              <a:t>обратную совместимость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ru-RU" sz="1900">
                <a:solidFill>
                  <a:srgbClr val="000000"/>
                </a:solidFill>
              </a:rPr>
              <a:t>•Большинство устройств поддерживает авто-согласование скорости.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25" y="396000"/>
            <a:ext cx="1533524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524" y="1416657"/>
            <a:ext cx="8722475" cy="553759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>
            <p:ph type="title"/>
          </p:nvPr>
        </p:nvSpPr>
        <p:spPr>
          <a:xfrm>
            <a:off x="1512000" y="3032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40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 следующем занятии…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lang="ru-RU" sz="4000"/>
              <a:t>Физический и канальный уровни. Технология Ethernet. Часть 2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69" y="307667"/>
            <a:ext cx="2408663" cy="240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8" y="0"/>
            <a:ext cx="3237781" cy="289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711" y="4031980"/>
            <a:ext cx="2660794" cy="25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2609700" y="5097300"/>
            <a:ext cx="52191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/>
              <a:t>Основные концепции технологии Ethernet. CSMA/CD. MAC - адресация. Формат Ethernet фрейма. </a:t>
            </a:r>
          </a:p>
          <a:p>
            <a:pPr lvl="0">
              <a:spcBef>
                <a:spcPts val="0"/>
              </a:spcBef>
              <a:buNone/>
            </a:pPr>
            <a:r>
              <a:rPr lang="ru-RU"/>
              <a:t>Коммутация. Микросегментация. Диагностика канального уровня.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Цели курса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1512000" y="1893700"/>
            <a:ext cx="9168000" cy="4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rtl="0">
              <a:lnSpc>
                <a:spcPct val="150000"/>
              </a:lnSpc>
              <a:spcBef>
                <a:spcPts val="0"/>
              </a:spcBef>
              <a:buClr>
                <a:srgbClr val="2C2D30"/>
              </a:buClr>
              <a:buSzPct val="10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Изучение основных концепций сетевых технологий</a:t>
            </a: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Настройка сетевых протоколов</a:t>
            </a: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Разработка архитектуры небольших сетей</a:t>
            </a:r>
          </a:p>
          <a:p>
            <a:pPr indent="-342900" lvl="0" marL="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Диагностика сети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•"/>
            </a:pPr>
            <a:r>
              <a:rPr lang="ru-RU" sz="2400"/>
              <a:t>Изучение работы протоколов верхних уровней</a:t>
            </a:r>
          </a:p>
        </p:txBody>
      </p:sp>
      <p:sp>
        <p:nvSpPr>
          <p:cNvPr descr="Technology devices social media interaction template Free Vector" id="171" name="Shape 17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3999" y="0"/>
            <a:ext cx="2688000" cy="2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0114" y="4300817"/>
            <a:ext cx="2528700" cy="26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512000" y="21266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курса (часть 1)</a:t>
            </a:r>
          </a:p>
        </p:txBody>
      </p:sp>
      <p:graphicFrame>
        <p:nvGraphicFramePr>
          <p:cNvPr id="180" name="Shape 180"/>
          <p:cNvGraphicFramePr/>
          <p:nvPr/>
        </p:nvGraphicFramePr>
        <p:xfrm>
          <a:off x="1650022" y="1472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{0C5203F4-4E73-44BF-A2E4-BCE3C3BA303A}</a:tableStyleId>
              </a:tblPr>
              <a:tblGrid>
                <a:gridCol w="1315575"/>
                <a:gridCol w="4160325"/>
                <a:gridCol w="4467975"/>
              </a:tblGrid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1 (Теория)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2 (Практика)</a:t>
                      </a:r>
                    </a:p>
                  </a:txBody>
                  <a:tcPr marT="45725" marB="45725" marR="91450" marL="91450" anchor="ctr"/>
                </a:tc>
              </a:tr>
              <a:tr h="90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Основы компьютерных сетей. Технология Ethernet. Часть 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физического уровня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Физический и канальный уровни. Технология Ethernet. Часть 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канального уровня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Сетевой уровень. Часть 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сетевого уровня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Сетевой уровень. Часть 2</a:t>
                      </a:r>
                      <a:r>
                        <a:rPr b="0" i="0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сетевого уровня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512000" y="21266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курса (часть 2)</a:t>
            </a:r>
          </a:p>
        </p:txBody>
      </p:sp>
      <p:graphicFrame>
        <p:nvGraphicFramePr>
          <p:cNvPr id="187" name="Shape 187"/>
          <p:cNvGraphicFramePr/>
          <p:nvPr/>
        </p:nvGraphicFramePr>
        <p:xfrm>
          <a:off x="1650022" y="14556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{0C5203F4-4E73-44BF-A2E4-BCE3C3BA303A}</a:tableStyleId>
              </a:tblPr>
              <a:tblGrid>
                <a:gridCol w="1421225"/>
                <a:gridCol w="4407075"/>
                <a:gridCol w="4081075"/>
              </a:tblGrid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1 (Теория)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2 (Практика)</a:t>
                      </a:r>
                    </a:p>
                  </a:txBody>
                  <a:tcPr marT="45725" marB="45725" marR="91450" marL="91450" anchor="ctr"/>
                </a:tc>
              </a:tr>
              <a:tr h="90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Транспортный уровень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транспортного уровня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Углубленное изучение сетевых технологий. Часть 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сетевых служб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Углубленное изучение сетевых технологий. Часть 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Настройка сетевых служб</a:t>
                      </a:r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8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Прикладной уровень. Перспективные сетевые технологии</a:t>
                      </a:r>
                      <a:r>
                        <a:rPr b="0" i="0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/>
                        <a:t>Анализ HTTP-трафика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Назначение компьютерных сетей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0558" y="2382575"/>
            <a:ext cx="5231803" cy="3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7704" y="2382575"/>
            <a:ext cx="4224703" cy="3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249" y="114520"/>
            <a:ext cx="2705100" cy="186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type="title"/>
          </p:nvPr>
        </p:nvSpPr>
        <p:spPr>
          <a:xfrm>
            <a:off x="1512000" y="756000"/>
            <a:ext cx="9168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Интернет 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512000" y="2201700"/>
            <a:ext cx="9168000" cy="3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Интернет – всемирная система объединённых компьютерных сетей для хранения и передачи информации.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Сеть построена на базе стека протоколов TCP/IP.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Предоставляет сервисы: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World Wide Web или WWW;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Социальные сети;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Почта;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Обмен файлами и.т.д.</a:t>
            </a:r>
          </a:p>
        </p:txBody>
      </p:sp>
      <p:sp>
        <p:nvSpPr>
          <p:cNvPr descr="Картинки по запросу интернет" id="207" name="Shape 20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7300"/>
            <a:ext cx="1219199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1249" y="4343400"/>
            <a:ext cx="2705100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Cloud made of icons Free Vector" id="210" name="Shape 210"/>
          <p:cNvSpPr/>
          <p:nvPr/>
        </p:nvSpPr>
        <p:spPr>
          <a:xfrm>
            <a:off x="63500" y="-136525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ct val="25000"/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Зачем программисту знать, как работают сетевые технологии?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1104182" y="2628000"/>
            <a:ext cx="9575818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-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масштабирование приложения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Char char="-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производительность приложения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ct val="25000"/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- безопасность приложения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6003" y="243791"/>
            <a:ext cx="1295400" cy="12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2263" y="2215881"/>
            <a:ext cx="895704" cy="165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0532" y="2215881"/>
            <a:ext cx="1502633" cy="125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95732" y="2246840"/>
            <a:ext cx="1945671" cy="17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3738" y="4081396"/>
            <a:ext cx="4210049" cy="27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