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1" r:id="rId3"/>
    <p:sldId id="282" r:id="rId4"/>
    <p:sldId id="280" r:id="rId5"/>
    <p:sldId id="258" r:id="rId6"/>
    <p:sldId id="259" r:id="rId7"/>
    <p:sldId id="260" r:id="rId8"/>
    <p:sldId id="261" r:id="rId9"/>
    <p:sldId id="262" r:id="rId10"/>
    <p:sldId id="263" r:id="rId11"/>
    <p:sldId id="266" r:id="rId12"/>
    <p:sldId id="264" r:id="rId13"/>
    <p:sldId id="265" r:id="rId14"/>
    <p:sldId id="267" r:id="rId15"/>
    <p:sldId id="268" r:id="rId16"/>
    <p:sldId id="269" r:id="rId17"/>
    <p:sldId id="270" r:id="rId18"/>
    <p:sldId id="279" r:id="rId19"/>
    <p:sldId id="271" r:id="rId20"/>
    <p:sldId id="275" r:id="rId21"/>
    <p:sldId id="273" r:id="rId22"/>
    <p:sldId id="276" r:id="rId23"/>
    <p:sldId id="274" r:id="rId24"/>
    <p:sldId id="272" r:id="rId25"/>
    <p:sldId id="277" r:id="rId26"/>
    <p:sldId id="290" r:id="rId27"/>
    <p:sldId id="283" r:id="rId28"/>
    <p:sldId id="285" r:id="rId29"/>
    <p:sldId id="292" r:id="rId30"/>
    <p:sldId id="295" r:id="rId31"/>
    <p:sldId id="278" r:id="rId32"/>
    <p:sldId id="289" r:id="rId33"/>
    <p:sldId id="286" r:id="rId34"/>
    <p:sldId id="288" r:id="rId35"/>
    <p:sldId id="284" r:id="rId36"/>
    <p:sldId id="287" r:id="rId37"/>
    <p:sldId id="300" r:id="rId38"/>
    <p:sldId id="297" r:id="rId39"/>
    <p:sldId id="304" r:id="rId40"/>
    <p:sldId id="296" r:id="rId41"/>
    <p:sldId id="298" r:id="rId42"/>
    <p:sldId id="299" r:id="rId43"/>
    <p:sldId id="301" r:id="rId44"/>
    <p:sldId id="302" r:id="rId45"/>
    <p:sldId id="303" r:id="rId46"/>
    <p:sldId id="310" r:id="rId47"/>
    <p:sldId id="311" r:id="rId48"/>
    <p:sldId id="305" r:id="rId49"/>
  </p:sldIdLst>
  <p:sldSz cx="9144000" cy="6858000" type="screen4x3"/>
  <p:notesSz cx="7102475" cy="1023461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81" autoAdjust="0"/>
    <p:restoredTop sz="94686" autoAdjust="0"/>
  </p:normalViewPr>
  <p:slideViewPr>
    <p:cSldViewPr>
      <p:cViewPr>
        <p:scale>
          <a:sx n="77" d="100"/>
          <a:sy n="77" d="100"/>
        </p:scale>
        <p:origin x="-1164" y="4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56719-F301-4646-A752-ACD0A4D49115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622DD-A004-4AA3-80A8-E369051E86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4BBCB-4E13-4597-9AEA-EC0D91BCE011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01976-1AA7-46E8-BE28-FB72AF5BA8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52F10E-1827-4C82-AC63-310853078BFA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0C9BBD-D164-4C31-A1A4-BD73F30D1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338CD1-31E5-473B-AD51-3B749F866AF6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4CE0D-B0A3-4FD6-B4C2-370D0B613A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AADAB-FE5C-4586-A334-0BFE1419BC33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C3D4D-D6C9-4179-9C15-23E8BFB1D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64F42-8820-4ECF-8EB2-0FD428D1D74A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80C93-F3DF-4DAA-9136-01638B8E23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D2260-B5A7-4589-B0F7-5724A1A3EA0A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24C9D-54F8-4DB7-90E6-1920DE43DD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4AD6F6-44DE-4C19-8E3D-8C5281C5E040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46649-5FB7-46AD-99F5-50A5186A50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797A07-1D47-439A-8BE1-A156F98A0553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E528A1-C950-42C4-A5F9-BF68673E7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4B4CD-8D44-4B5C-82E0-9270C96AA846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5BEB6-2303-4A36-BEB4-657696AD7C1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2090B-E466-4A6B-A2D5-CF5BFF661C4B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EAA5-089A-4D1F-8DF9-D31B9A5E61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39A5054-B9C9-4F79-B0F0-0EFA19AE3D6B}" type="datetimeFigureOut">
              <a:rPr lang="ru-RU"/>
              <a:pPr>
                <a:defRPr/>
              </a:pPr>
              <a:t>12.09.2015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140F408-9DAB-4421-A85F-8980C44EB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0QzDyWqO9nc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hyperlink" Target="https://metrika.yandex.ua/promo/webvisor/" TargetMode="Externa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6"/>
          <p:cNvSpPr>
            <a:spLocks noChangeArrowheads="1"/>
          </p:cNvSpPr>
          <p:nvPr/>
        </p:nvSpPr>
        <p:spPr bwMode="auto">
          <a:xfrm>
            <a:off x="533400" y="1295400"/>
            <a:ext cx="78486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5400" b="1"/>
              <a:t>Агентство </a:t>
            </a:r>
          </a:p>
          <a:p>
            <a:r>
              <a:rPr lang="ru-RU" sz="5400" b="1"/>
              <a:t>эффективного </a:t>
            </a:r>
          </a:p>
          <a:p>
            <a:r>
              <a:rPr lang="ru-RU" sz="5400" b="1"/>
              <a:t>интернет-маркетинга</a:t>
            </a:r>
          </a:p>
        </p:txBody>
      </p:sp>
      <p:pic>
        <p:nvPicPr>
          <p:cNvPr id="13314" name="Picture 10" descr="logotype_GoodPromo_big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457700"/>
            <a:ext cx="57150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Типы соответствия ключевых слов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2000" y="1600200"/>
          <a:ext cx="7696200" cy="496887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33623"/>
                <a:gridCol w="1933623"/>
                <a:gridCol w="3828955"/>
              </a:tblGrid>
              <a:tr h="90600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соответствия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Специальный символ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В запросе</a:t>
                      </a:r>
                      <a:endParaRPr lang="ru-RU" sz="1200" dirty="0"/>
                    </a:p>
                  </a:txBody>
                  <a:tcPr/>
                </a:tc>
              </a:tr>
              <a:tr h="11251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Широкое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опечатки, синонимы, похожее словосочетание или другой релевантный вариант.</a:t>
                      </a:r>
                      <a:endParaRPr lang="ru-RU" sz="1400" dirty="0"/>
                    </a:p>
                  </a:txBody>
                  <a:tcPr/>
                </a:tc>
              </a:tr>
              <a:tr h="11251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Модификатор широкого соответствия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+ ключевое +слово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измененные или близкие варианты ключевых слов (не синонимы)</a:t>
                      </a:r>
                      <a:endParaRPr lang="ru-RU" sz="1400" dirty="0"/>
                    </a:p>
                  </a:txBody>
                  <a:tcPr/>
                </a:tc>
              </a:tr>
              <a:tr h="9060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Фразовое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«ключевое слово»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соответствует и может содержать дополнительные слова</a:t>
                      </a:r>
                      <a:endParaRPr lang="ru-RU" sz="1100" dirty="0"/>
                    </a:p>
                  </a:txBody>
                  <a:tcPr/>
                </a:tc>
              </a:tr>
              <a:tr h="906008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Точное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[</a:t>
                      </a:r>
                      <a:r>
                        <a:rPr lang="ru-RU" sz="1400" dirty="0" smtClean="0"/>
                        <a:t>ключевое слово</a:t>
                      </a:r>
                      <a:r>
                        <a:rPr lang="en-US" sz="1400" dirty="0" smtClean="0"/>
                        <a:t>]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Запрос точно соответствует ключевому слову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4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Типы соответствия ключевых слов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762000" y="1600200"/>
          <a:ext cx="7772400" cy="50292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356258"/>
                <a:gridCol w="1512749"/>
                <a:gridCol w="2451697"/>
                <a:gridCol w="2451697"/>
              </a:tblGrid>
              <a:tr h="530738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Тип соответствия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i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Пример</a:t>
                      </a:r>
                      <a:r>
                        <a:rPr lang="ru-RU" sz="1400" b="1" i="0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 ключевого слова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Пример</a:t>
                      </a:r>
                      <a:r>
                        <a:rPr lang="ru-RU" sz="1400" baseline="0" dirty="0" smtClean="0"/>
                        <a:t> показа объявления по запросам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Не будут показываться</a:t>
                      </a:r>
                      <a:endParaRPr lang="ru-RU" sz="1400" dirty="0"/>
                    </a:p>
                  </a:txBody>
                  <a:tcPr/>
                </a:tc>
              </a:tr>
              <a:tr h="1779532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Широкое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женские</a:t>
                      </a:r>
                      <a:r>
                        <a:rPr lang="ru-RU" sz="1200" baseline="0" dirty="0" smtClean="0"/>
                        <a:t> туфли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туфли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купить дамские туфли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лодочки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туфли для девочек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туфельки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купить красные туфли для женщин</a:t>
                      </a:r>
                    </a:p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сапоги для женщин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ботинки для женщин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</a:tr>
              <a:tr h="102188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Модификатор широкого соответствия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+женские</a:t>
                      </a:r>
                      <a:r>
                        <a:rPr lang="ru-RU" sz="1200" baseline="0" dirty="0" smtClean="0"/>
                        <a:t> +туфли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туфли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купить женские туфли</a:t>
                      </a:r>
                      <a:r>
                        <a:rPr lang="ru-RU" sz="1200" dirty="0" smtClean="0"/>
                        <a:t/>
                      </a:r>
                      <a:br>
                        <a:rPr lang="ru-RU" sz="1200" dirty="0" smtClean="0"/>
                      </a:br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туфли для женщин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Сапоги для женщин</a:t>
                      </a:r>
                    </a:p>
                    <a:p>
                      <a:r>
                        <a:rPr lang="ru-RU" sz="1200" dirty="0" smtClean="0"/>
                        <a:t>Ботинки для женщин</a:t>
                      </a:r>
                      <a:endParaRPr lang="ru-RU" sz="1200" dirty="0"/>
                    </a:p>
                  </a:txBody>
                  <a:tcPr/>
                </a:tc>
              </a:tr>
              <a:tr h="874156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Фразовое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«женские</a:t>
                      </a:r>
                      <a:r>
                        <a:rPr lang="ru-RU" sz="1200" baseline="0" dirty="0" smtClean="0"/>
                        <a:t> туфли»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купить женские туфли</a:t>
                      </a:r>
                    </a:p>
                    <a:p>
                      <a:r>
                        <a:rPr lang="ru-RU" sz="1200" dirty="0" smtClean="0"/>
                        <a:t>женские туфли киев</a:t>
                      </a:r>
                    </a:p>
                    <a:p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туфли со скидкой</a:t>
                      </a:r>
                      <a:endParaRPr lang="ru-RU" sz="1200" dirty="0" smtClean="0"/>
                    </a:p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туфли</a:t>
                      </a:r>
                      <a:r>
                        <a:rPr lang="ru-RU" sz="1200" baseline="0" dirty="0" smtClean="0"/>
                        <a:t> для женщин</a:t>
                      </a:r>
                    </a:p>
                    <a:p>
                      <a:r>
                        <a:rPr lang="ru-RU" sz="1200" baseline="0" dirty="0" smtClean="0"/>
                        <a:t>купить женские красные туфли</a:t>
                      </a:r>
                      <a:endParaRPr lang="ru-RU" sz="1200" dirty="0"/>
                    </a:p>
                  </a:txBody>
                  <a:tcPr/>
                </a:tc>
              </a:tr>
              <a:tr h="822887">
                <a:tc>
                  <a:txBody>
                    <a:bodyPr/>
                    <a:lstStyle/>
                    <a:p>
                      <a:r>
                        <a:rPr lang="ru-RU" sz="1400" b="1" dirty="0" smtClean="0"/>
                        <a:t>Точное</a:t>
                      </a:r>
                      <a:endParaRPr lang="ru-RU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[</a:t>
                      </a:r>
                      <a:r>
                        <a:rPr lang="ru-RU" sz="1200" dirty="0" smtClean="0"/>
                        <a:t>женские</a:t>
                      </a:r>
                      <a:r>
                        <a:rPr lang="ru-RU" sz="1200" baseline="0" dirty="0" smtClean="0"/>
                        <a:t> туфли</a:t>
                      </a:r>
                      <a:r>
                        <a:rPr lang="en-US" sz="1200" dirty="0" smtClean="0"/>
                        <a:t>]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женские туфли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женские туфли со скидкой</a:t>
                      </a:r>
                      <a:endParaRPr lang="en-US" sz="1200" b="0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200" dirty="0" smtClean="0"/>
                        <a:t>купить</a:t>
                      </a:r>
                      <a:r>
                        <a:rPr lang="ru-RU" sz="1200" baseline="0" dirty="0" smtClean="0"/>
                        <a:t> женские туфли</a:t>
                      </a:r>
                    </a:p>
                    <a:p>
                      <a:r>
                        <a:rPr lang="ru-RU" sz="1200" baseline="0" dirty="0" smtClean="0"/>
                        <a:t>женские туфли купить</a:t>
                      </a:r>
                      <a:endParaRPr lang="ru-RU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8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2362200" y="1143000"/>
            <a:ext cx="4495800" cy="53340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Минус слова</a:t>
            </a:r>
          </a:p>
        </p:txBody>
      </p:sp>
      <p:sp>
        <p:nvSpPr>
          <p:cNvPr id="24580" name="TextBox 12"/>
          <p:cNvSpPr txBox="1">
            <a:spLocks noChangeArrowheads="1"/>
          </p:cNvSpPr>
          <p:nvPr/>
        </p:nvSpPr>
        <p:spPr bwMode="auto">
          <a:xfrm>
            <a:off x="1295400" y="2057400"/>
            <a:ext cx="6858000" cy="73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 </a:t>
            </a:r>
            <a:r>
              <a:rPr lang="ru-RU" sz="2400" u="sng">
                <a:latin typeface="Calibri" pitchFamily="34" charset="0"/>
              </a:rPr>
              <a:t>что такое минус слова?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4581" name="TextBox 6"/>
          <p:cNvSpPr txBox="1">
            <a:spLocks noChangeArrowheads="1"/>
          </p:cNvSpPr>
          <p:nvPr/>
        </p:nvSpPr>
        <p:spPr bwMode="auto">
          <a:xfrm>
            <a:off x="1143000" y="3148013"/>
            <a:ext cx="6858000" cy="73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Примеры: </a:t>
            </a: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24582" name="TextBox 7"/>
          <p:cNvSpPr txBox="1">
            <a:spLocks noChangeArrowheads="1"/>
          </p:cNvSpPr>
          <p:nvPr/>
        </p:nvSpPr>
        <p:spPr bwMode="auto">
          <a:xfrm>
            <a:off x="990600" y="3635375"/>
            <a:ext cx="74676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Общие минус слова ( -бесплатно, -фото, -видео…)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Интернет-магазин телефонов (-ремонт, -бу, - обзор-…)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Элитный отдых в Карпатах(-крым, -букавель, -дешево, частный сектор)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Деревянные окна (-алюминиевые, -пвх, - пластиковые)</a:t>
            </a:r>
          </a:p>
          <a:p>
            <a:pPr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Лендинг пейдж (шабоны, скачать, прототип, генератор)</a:t>
            </a:r>
          </a:p>
          <a:p>
            <a:pPr>
              <a:buFont typeface="Arial" charset="0"/>
              <a:buChar char="•"/>
            </a:pPr>
            <a:endParaRPr lang="ru-RU">
              <a:latin typeface="Calibri" pitchFamily="34" charset="0"/>
            </a:endParaRPr>
          </a:p>
          <a:p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2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Инструменты подбора ключевых слов</a:t>
            </a:r>
          </a:p>
        </p:txBody>
      </p:sp>
      <p:sp>
        <p:nvSpPr>
          <p:cNvPr id="25604" name="TextBox 8"/>
          <p:cNvSpPr txBox="1">
            <a:spLocks noChangeArrowheads="1"/>
          </p:cNvSpPr>
          <p:nvPr/>
        </p:nvSpPr>
        <p:spPr bwMode="auto">
          <a:xfrm>
            <a:off x="1295400" y="39624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Wordstat </a:t>
            </a:r>
            <a:r>
              <a:rPr lang="ru-RU" sz="2400">
                <a:latin typeface="Calibri" pitchFamily="34" charset="0"/>
              </a:rPr>
              <a:t>от Яндекс</a:t>
            </a:r>
            <a:r>
              <a:rPr lang="en-US" sz="2400">
                <a:latin typeface="Calibri" pitchFamily="34" charset="0"/>
              </a:rPr>
              <a:t> - www.wordstat.yandex.ua</a:t>
            </a:r>
          </a:p>
          <a:p>
            <a:r>
              <a:rPr lang="en-US" sz="2400">
                <a:latin typeface="Calibri" pitchFamily="34" charset="0"/>
              </a:rPr>
              <a:t>Keyword Tools - www.keywordtool.io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25605" name="TextBox 9"/>
          <p:cNvSpPr txBox="1">
            <a:spLocks noChangeArrowheads="1"/>
          </p:cNvSpPr>
          <p:nvPr/>
        </p:nvSpPr>
        <p:spPr bwMode="auto">
          <a:xfrm>
            <a:off x="1295400" y="2743200"/>
            <a:ext cx="67818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34" charset="0"/>
              </a:rPr>
              <a:t>Google KeyWord Planner</a:t>
            </a:r>
          </a:p>
          <a:p>
            <a:r>
              <a:rPr lang="en-US" sz="2400">
                <a:latin typeface="Calibri" pitchFamily="34" charset="0"/>
              </a:rPr>
              <a:t>Google Trends - www.google.ru/trends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Google </a:t>
            </a:r>
            <a:r>
              <a:rPr lang="en-US" dirty="0" err="1"/>
              <a:t>KeyWord</a:t>
            </a:r>
            <a:r>
              <a:rPr lang="en-US" dirty="0"/>
              <a:t> Planner</a:t>
            </a:r>
          </a:p>
        </p:txBody>
      </p:sp>
      <p:pic>
        <p:nvPicPr>
          <p:cNvPr id="26628" name="Рисунок 6" descr="764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825625"/>
            <a:ext cx="8153400" cy="365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Разбивка ключевых слов по группам объявления</a:t>
            </a:r>
            <a:endParaRPr lang="en-US" dirty="0"/>
          </a:p>
        </p:txBody>
      </p:sp>
      <p:sp>
        <p:nvSpPr>
          <p:cNvPr id="27652" name="TextBox 5"/>
          <p:cNvSpPr txBox="1">
            <a:spLocks noChangeArrowheads="1"/>
          </p:cNvSpPr>
          <p:nvPr/>
        </p:nvSpPr>
        <p:spPr bwMode="auto">
          <a:xfrm>
            <a:off x="2133600" y="17526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Как правильно разбивать ключевые слова?</a:t>
            </a:r>
          </a:p>
        </p:txBody>
      </p:sp>
      <p:sp>
        <p:nvSpPr>
          <p:cNvPr id="27653" name="TextBox 7"/>
          <p:cNvSpPr txBox="1">
            <a:spLocks noChangeArrowheads="1"/>
          </p:cNvSpPr>
          <p:nvPr/>
        </p:nvSpPr>
        <p:spPr bwMode="auto">
          <a:xfrm>
            <a:off x="3048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1. По смыслу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Пластиковые окна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Алюминиевые окна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Деревянные окна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пластиковые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пластиковые окна купить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пластиковые окна киев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изготовление пластиковых окон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заказать пластиковые окна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алюминиевые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алюминиевый оконный профиль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алюминиевые окна цены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купить алюминиевые окна в </a:t>
            </a:r>
            <a:r>
              <a:rPr lang="ru-RU" sz="1400" dirty="0" err="1"/>
              <a:t>киеве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окна деревянные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стоимость деревянных окон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под заказ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Разбивка ключевых слов по группам объявления</a:t>
            </a:r>
            <a:endParaRPr lang="en-US" dirty="0"/>
          </a:p>
        </p:txBody>
      </p:sp>
      <p:sp>
        <p:nvSpPr>
          <p:cNvPr id="28676" name="TextBox 5"/>
          <p:cNvSpPr txBox="1">
            <a:spLocks noChangeArrowheads="1"/>
          </p:cNvSpPr>
          <p:nvPr/>
        </p:nvSpPr>
        <p:spPr bwMode="auto">
          <a:xfrm>
            <a:off x="2133600" y="17526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Как правильно разбивать ключевые слова?</a:t>
            </a:r>
          </a:p>
        </p:txBody>
      </p:sp>
      <p:sp>
        <p:nvSpPr>
          <p:cNvPr id="28677" name="TextBox 7"/>
          <p:cNvSpPr txBox="1">
            <a:spLocks noChangeArrowheads="1"/>
          </p:cNvSpPr>
          <p:nvPr/>
        </p:nvSpPr>
        <p:spPr bwMode="auto">
          <a:xfrm>
            <a:off x="3048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1. По смыслу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 Дуб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 </a:t>
            </a:r>
            <a:r>
              <a:rPr lang="ru-RU" sz="1600" dirty="0" err="1"/>
              <a:t>евроокна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окна деревянные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стоимость деревянных окон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под заказ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дубовые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окна из дуба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дубовые окна цена </a:t>
            </a:r>
            <a:r>
              <a:rPr lang="ru-RU" sz="1400" dirty="0" err="1"/>
              <a:t>украина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err="1"/>
              <a:t>евроокна</a:t>
            </a:r>
            <a:r>
              <a:rPr lang="ru-RU" sz="1400" dirty="0"/>
              <a:t> из дерева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</a:t>
            </a:r>
            <a:r>
              <a:rPr lang="ru-RU" sz="1400" dirty="0" err="1"/>
              <a:t>евроокна</a:t>
            </a:r>
            <a:endParaRPr lang="ru-RU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купить деревянные </a:t>
            </a:r>
            <a:r>
              <a:rPr lang="ru-RU" sz="1400" dirty="0" err="1"/>
              <a:t>евроокна</a:t>
            </a:r>
            <a:r>
              <a:rPr lang="ru-RU" sz="1400" dirty="0"/>
              <a:t> киев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 err="1"/>
              <a:t>днревянные</a:t>
            </a:r>
            <a:r>
              <a:rPr lang="ru-RU" sz="1400" dirty="0"/>
              <a:t> </a:t>
            </a:r>
            <a:r>
              <a:rPr lang="ru-RU" sz="1400" dirty="0" err="1"/>
              <a:t>евроокна</a:t>
            </a:r>
            <a:r>
              <a:rPr lang="ru-RU" sz="1400" dirty="0"/>
              <a:t> цена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8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Разбивка ключевых слов по группам объявления</a:t>
            </a:r>
            <a:endParaRPr lang="en-US" dirty="0"/>
          </a:p>
        </p:txBody>
      </p:sp>
      <p:sp>
        <p:nvSpPr>
          <p:cNvPr id="29700" name="TextBox 5"/>
          <p:cNvSpPr txBox="1">
            <a:spLocks noChangeArrowheads="1"/>
          </p:cNvSpPr>
          <p:nvPr/>
        </p:nvSpPr>
        <p:spPr bwMode="auto">
          <a:xfrm>
            <a:off x="2133600" y="1752600"/>
            <a:ext cx="5638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latin typeface="Calibri" pitchFamily="34" charset="0"/>
              </a:rPr>
              <a:t>Как правильно разбивать ключевые слова?</a:t>
            </a:r>
          </a:p>
        </p:txBody>
      </p:sp>
      <p:sp>
        <p:nvSpPr>
          <p:cNvPr id="29701" name="TextBox 7"/>
          <p:cNvSpPr txBox="1">
            <a:spLocks noChangeArrowheads="1"/>
          </p:cNvSpPr>
          <p:nvPr/>
        </p:nvSpPr>
        <p:spPr bwMode="auto">
          <a:xfrm>
            <a:off x="3048000" y="2362200"/>
            <a:ext cx="28956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>
                <a:latin typeface="Calibri" pitchFamily="34" charset="0"/>
              </a:rPr>
              <a:t>1. По семантике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382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 киев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3528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 цена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5867400" y="3048000"/>
            <a:ext cx="23622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Деревянные окна изготовление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8382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киев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окна из дерева киев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купить деревянные окна киев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купить деревянные окна киев цена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цены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окна из дерева цены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цена на деревянные окна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цены </a:t>
            </a:r>
            <a:r>
              <a:rPr lang="ru-RU" sz="1400" dirty="0" err="1"/>
              <a:t>украина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5867400" y="3733800"/>
            <a:ext cx="2362200" cy="2362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/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изготовление деревянных окон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изготовление окон из дерева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деревянные окна на заказ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1400" dirty="0"/>
              <a:t>производство деревянных окон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Как работает система </a:t>
            </a:r>
            <a:r>
              <a:rPr lang="en-US" dirty="0"/>
              <a:t>Google </a:t>
            </a:r>
            <a:r>
              <a:rPr lang="en-US" dirty="0" err="1"/>
              <a:t>AdWords</a:t>
            </a:r>
            <a:endParaRPr lang="en-US" dirty="0"/>
          </a:p>
        </p:txBody>
      </p:sp>
      <p:pic>
        <p:nvPicPr>
          <p:cNvPr id="30724" name="Рисунок 16" descr="unnamed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1524000"/>
            <a:ext cx="60960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17"/>
          <p:cNvSpPr txBox="1">
            <a:spLocks noChangeArrowheads="1"/>
          </p:cNvSpPr>
          <p:nvPr/>
        </p:nvSpPr>
        <p:spPr bwMode="auto">
          <a:xfrm>
            <a:off x="3200400" y="3048000"/>
            <a:ext cx="2971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Принцип работы – аукцион</a:t>
            </a:r>
            <a:endParaRPr lang="ru-RU">
              <a:latin typeface="Calibri" pitchFamily="34" charset="0"/>
            </a:endParaRPr>
          </a:p>
        </p:txBody>
      </p:sp>
      <p:sp>
        <p:nvSpPr>
          <p:cNvPr id="30726" name="TextBox 18"/>
          <p:cNvSpPr txBox="1">
            <a:spLocks noChangeArrowheads="1"/>
          </p:cNvSpPr>
          <p:nvPr/>
        </p:nvSpPr>
        <p:spPr bwMode="auto">
          <a:xfrm>
            <a:off x="914400" y="3429000"/>
            <a:ext cx="441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1. </a:t>
            </a:r>
            <a:r>
              <a:rPr lang="ru-RU">
                <a:latin typeface="Calibri" pitchFamily="34" charset="0"/>
              </a:rPr>
              <a:t>Пользователь вбивает запрос</a:t>
            </a:r>
          </a:p>
        </p:txBody>
      </p:sp>
      <p:sp>
        <p:nvSpPr>
          <p:cNvPr id="30727" name="TextBox 19"/>
          <p:cNvSpPr txBox="1">
            <a:spLocks noChangeArrowheads="1"/>
          </p:cNvSpPr>
          <p:nvPr/>
        </p:nvSpPr>
        <p:spPr bwMode="auto">
          <a:xfrm>
            <a:off x="914400" y="38862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. </a:t>
            </a:r>
            <a:r>
              <a:rPr lang="ru-RU">
                <a:latin typeface="Calibri" pitchFamily="34" charset="0"/>
              </a:rPr>
              <a:t>Система выбирает объявление по ключевым словам для которых соответствует запрос</a:t>
            </a:r>
          </a:p>
        </p:txBody>
      </p:sp>
      <p:sp>
        <p:nvSpPr>
          <p:cNvPr id="30728" name="TextBox 20"/>
          <p:cNvSpPr txBox="1">
            <a:spLocks noChangeArrowheads="1"/>
          </p:cNvSpPr>
          <p:nvPr/>
        </p:nvSpPr>
        <p:spPr bwMode="auto">
          <a:xfrm>
            <a:off x="914400" y="44958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2</a:t>
            </a:r>
            <a:r>
              <a:rPr lang="en-US">
                <a:latin typeface="Calibri" pitchFamily="34" charset="0"/>
              </a:rPr>
              <a:t>.</a:t>
            </a:r>
            <a:r>
              <a:rPr lang="ru-RU">
                <a:latin typeface="Calibri" pitchFamily="34" charset="0"/>
              </a:rPr>
              <a:t>1</a:t>
            </a:r>
            <a:r>
              <a:rPr lang="en-US">
                <a:latin typeface="Calibri" pitchFamily="34" charset="0"/>
              </a:rPr>
              <a:t> </a:t>
            </a:r>
            <a:r>
              <a:rPr lang="ru-RU">
                <a:latin typeface="Calibri" pitchFamily="34" charset="0"/>
              </a:rPr>
              <a:t>Система отсеивает объявления не соответствующие критериям показа (отклоненные, не тот геотаргетинг, низкий </a:t>
            </a:r>
            <a:r>
              <a:rPr lang="en-US">
                <a:latin typeface="Calibri" pitchFamily="34" charset="0"/>
              </a:rPr>
              <a:t>QS</a:t>
            </a:r>
            <a:r>
              <a:rPr lang="ru-RU">
                <a:latin typeface="Calibri" pitchFamily="34" charset="0"/>
              </a:rPr>
              <a:t>)</a:t>
            </a:r>
          </a:p>
        </p:txBody>
      </p:sp>
      <p:sp>
        <p:nvSpPr>
          <p:cNvPr id="30729" name="TextBox 21"/>
          <p:cNvSpPr txBox="1">
            <a:spLocks noChangeArrowheads="1"/>
          </p:cNvSpPr>
          <p:nvPr/>
        </p:nvSpPr>
        <p:spPr bwMode="auto">
          <a:xfrm>
            <a:off x="914400" y="5334000"/>
            <a:ext cx="7315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>3 Объявления занимают позиции. На основе рейтинга объявлений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6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1748" name="TextBox 7"/>
          <p:cNvSpPr txBox="1">
            <a:spLocks noChangeArrowheads="1"/>
          </p:cNvSpPr>
          <p:nvPr/>
        </p:nvSpPr>
        <p:spPr bwMode="auto">
          <a:xfrm>
            <a:off x="2438400" y="1905000"/>
            <a:ext cx="4724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400" b="1">
                <a:latin typeface="Calibri" pitchFamily="34" charset="0"/>
              </a:rPr>
              <a:t>Философия </a:t>
            </a:r>
            <a:r>
              <a:rPr lang="en-US" sz="2400" b="1">
                <a:latin typeface="Calibri" pitchFamily="34" charset="0"/>
              </a:rPr>
              <a:t>Google</a:t>
            </a:r>
            <a:endParaRPr lang="ru-RU" sz="2400" b="1">
              <a:latin typeface="Calibri" pitchFamily="34" charset="0"/>
            </a:endParaRPr>
          </a:p>
        </p:txBody>
      </p:sp>
      <p:pic>
        <p:nvPicPr>
          <p:cNvPr id="31749" name="Рисунок 8" descr="Без имени-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4600" y="2397125"/>
            <a:ext cx="4394200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3"/>
          <p:cNvSpPr>
            <a:spLocks noGrp="1"/>
          </p:cNvSpPr>
          <p:nvPr>
            <p:ph type="body" idx="1"/>
          </p:nvPr>
        </p:nvSpPr>
        <p:spPr>
          <a:xfrm>
            <a:off x="3200400" y="3048000"/>
            <a:ext cx="5638800" cy="45259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1600" b="1" smtClean="0"/>
              <a:t>Сертифицированный партнер Google</a:t>
            </a:r>
            <a:r>
              <a:rPr lang="ru-RU" sz="1600" smtClean="0"/>
              <a:t>. Нам доверяют более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500 000 гривен в управлении РК наши клиенты</a:t>
            </a:r>
          </a:p>
          <a:p>
            <a:pPr eaLnBrk="1" hangingPunct="1">
              <a:buFont typeface="Arial" charset="0"/>
              <a:buNone/>
            </a:pPr>
            <a:endParaRPr lang="ru-RU" sz="1600" smtClean="0"/>
          </a:p>
          <a:p>
            <a:pPr eaLnBrk="1" hangingPunct="1">
              <a:buFont typeface="Arial" charset="0"/>
              <a:buNone/>
            </a:pPr>
            <a:endParaRPr lang="ru-RU" sz="1600" smtClean="0"/>
          </a:p>
          <a:p>
            <a:pPr eaLnBrk="1" hangingPunct="1">
              <a:buFont typeface="Arial" charset="0"/>
              <a:buNone/>
            </a:pPr>
            <a:endParaRPr lang="ru-RU" sz="1600" smtClean="0"/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Являемся </a:t>
            </a:r>
            <a:r>
              <a:rPr lang="ru-RU" sz="1600" b="1" smtClean="0"/>
              <a:t>членом Всеукраинской рекламной коалиции</a:t>
            </a:r>
          </a:p>
          <a:p>
            <a:pPr eaLnBrk="1" hangingPunct="1">
              <a:buFont typeface="Arial" charset="0"/>
              <a:buNone/>
            </a:pPr>
            <a:endParaRPr lang="ru-RU" sz="1600" b="1" smtClean="0"/>
          </a:p>
          <a:p>
            <a:pPr eaLnBrk="1" hangingPunct="1">
              <a:buFont typeface="Arial" charset="0"/>
              <a:buNone/>
            </a:pPr>
            <a:endParaRPr lang="ru-RU" sz="1600" b="1" smtClean="0"/>
          </a:p>
          <a:p>
            <a:pPr eaLnBrk="1" hangingPunct="1">
              <a:buFont typeface="Arial" charset="0"/>
              <a:buNone/>
            </a:pPr>
            <a:endParaRPr lang="ru-RU" sz="1600" b="1" smtClean="0"/>
          </a:p>
          <a:p>
            <a:pPr eaLnBrk="1" hangingPunct="1">
              <a:buFont typeface="Arial" charset="0"/>
              <a:buNone/>
            </a:pPr>
            <a:r>
              <a:rPr lang="ru-RU" sz="1600" b="1" smtClean="0"/>
              <a:t>Сертифицированный партнер amoCRM</a:t>
            </a:r>
            <a:r>
              <a:rPr lang="ru-RU" sz="1600" smtClean="0"/>
              <a:t> (система учета</a:t>
            </a:r>
          </a:p>
          <a:p>
            <a:pPr eaLnBrk="1" hangingPunct="1">
              <a:buFont typeface="Arial" charset="0"/>
              <a:buNone/>
            </a:pPr>
            <a:r>
              <a:rPr lang="ru-RU" sz="1600" smtClean="0"/>
              <a:t>клиентов и сделок для отдела продаж)</a:t>
            </a:r>
          </a:p>
        </p:txBody>
      </p:sp>
      <p:pic>
        <p:nvPicPr>
          <p:cNvPr id="14338" name="Picture 5" descr="amocrm-asteris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5562600"/>
            <a:ext cx="19050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6" descr="google-partner-bad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028950"/>
            <a:ext cx="2438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7" descr="VRK_new-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71600" y="4343400"/>
            <a:ext cx="1752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Rectangle 9"/>
          <p:cNvSpPr>
            <a:spLocks noChangeArrowheads="1"/>
          </p:cNvSpPr>
          <p:nvPr/>
        </p:nvSpPr>
        <p:spPr bwMode="auto">
          <a:xfrm>
            <a:off x="685800" y="914400"/>
            <a:ext cx="8001000" cy="133985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/>
              <a:t>Наша ключевая специализация</a:t>
            </a:r>
            <a:r>
              <a:rPr lang="ru-RU" sz="1600"/>
              <a:t> – разработка продающих сайтов, увеличение конверсии и проведение эффективных рекламных кампаний через Интернет</a:t>
            </a:r>
          </a:p>
          <a:p>
            <a:endParaRPr lang="ru-RU" sz="1600"/>
          </a:p>
          <a:p>
            <a:r>
              <a:rPr lang="ru-RU" sz="1600"/>
              <a:t>За 2014-2015 гг. мы реализовали уже </a:t>
            </a:r>
            <a:r>
              <a:rPr lang="ru-RU" sz="1600" b="1"/>
              <a:t>более 95 проектов</a:t>
            </a:r>
            <a:r>
              <a:rPr lang="ru-RU" sz="1600"/>
              <a:t>, успешно повысив продажи нашим клиентам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0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2772" name="TextBox 16"/>
          <p:cNvSpPr txBox="1">
            <a:spLocks noChangeArrowheads="1"/>
          </p:cNvSpPr>
          <p:nvPr/>
        </p:nvSpPr>
        <p:spPr bwMode="auto">
          <a:xfrm>
            <a:off x="2133600" y="4191000"/>
            <a:ext cx="48006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sz="2000" b="1">
                <a:latin typeface="Calibri" pitchFamily="34" charset="0"/>
              </a:rPr>
              <a:t>На что влияет показатель качества?</a:t>
            </a:r>
          </a:p>
        </p:txBody>
      </p:sp>
      <p:sp>
        <p:nvSpPr>
          <p:cNvPr id="32773" name="TextBox 7"/>
          <p:cNvSpPr txBox="1">
            <a:spLocks noChangeArrowheads="1"/>
          </p:cNvSpPr>
          <p:nvPr/>
        </p:nvSpPr>
        <p:spPr bwMode="auto">
          <a:xfrm>
            <a:off x="1295400" y="4572000"/>
            <a:ext cx="6400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Допуск к участию в аукционе</a:t>
            </a:r>
          </a:p>
          <a:p>
            <a:pPr marL="342900" indent="-342900" algn="ctr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Фактическая цена за клик</a:t>
            </a:r>
          </a:p>
          <a:p>
            <a:pPr marL="342900" indent="-342900" algn="ctr">
              <a:buFont typeface="Calibri" pitchFamily="34" charset="0"/>
              <a:buAutoNum type="arabicPeriod"/>
            </a:pPr>
            <a:r>
              <a:rPr lang="ru-RU" sz="2000">
                <a:latin typeface="Calibri" pitchFamily="34" charset="0"/>
              </a:rPr>
              <a:t>Позиция объявления</a:t>
            </a:r>
          </a:p>
        </p:txBody>
      </p:sp>
      <p:sp>
        <p:nvSpPr>
          <p:cNvPr id="32774" name="TextBox 9"/>
          <p:cNvSpPr txBox="1">
            <a:spLocks noChangeArrowheads="1"/>
          </p:cNvSpPr>
          <p:nvPr/>
        </p:nvSpPr>
        <p:spPr bwMode="auto">
          <a:xfrm>
            <a:off x="2590800" y="1905000"/>
            <a:ext cx="4148138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Какой показатель качества бывает</a:t>
            </a:r>
            <a:r>
              <a:rPr lang="ru-RU" b="1">
                <a:latin typeface="Calibri" pitchFamily="34" charset="0"/>
              </a:rPr>
              <a:t>?</a:t>
            </a:r>
          </a:p>
          <a:p>
            <a:pPr algn="ctr"/>
            <a:endParaRPr lang="ru-RU" b="1">
              <a:latin typeface="Calibri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76600" y="2895600"/>
            <a:ext cx="2438400" cy="40005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/>
              <a:t>От 1 до 10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4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3796" name="TextBox 16"/>
          <p:cNvSpPr txBox="1">
            <a:spLocks noChangeArrowheads="1"/>
          </p:cNvSpPr>
          <p:nvPr/>
        </p:nvSpPr>
        <p:spPr bwMode="auto">
          <a:xfrm>
            <a:off x="2286000" y="1600200"/>
            <a:ext cx="480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latin typeface="Calibri" pitchFamily="34" charset="0"/>
              </a:rPr>
              <a:t>Как </a:t>
            </a:r>
            <a:r>
              <a:rPr lang="en-US" b="1">
                <a:latin typeface="Calibri" pitchFamily="34" charset="0"/>
              </a:rPr>
              <a:t>QS</a:t>
            </a:r>
            <a:r>
              <a:rPr lang="ru-RU" b="1">
                <a:latin typeface="Calibri" pitchFamily="34" charset="0"/>
              </a:rPr>
              <a:t> влияет на позицию?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3505200"/>
          <a:ext cx="7391400" cy="27543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  <a:gridCol w="147828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Рекламодатель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Макс. ставка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 качества(</a:t>
                      </a:r>
                      <a:r>
                        <a:rPr lang="en-US" sz="1400" dirty="0" smtClean="0"/>
                        <a:t>QS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Рейтинг</a:t>
                      </a:r>
                      <a:r>
                        <a:rPr lang="ru-RU" sz="1400" baseline="0" dirty="0" smtClean="0"/>
                        <a:t> объявления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Позиция</a:t>
                      </a:r>
                      <a:endParaRPr lang="ru-RU" sz="1400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00400" y="1981200"/>
            <a:ext cx="2998788" cy="46196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err="1"/>
              <a:t>AdRank</a:t>
            </a:r>
            <a:r>
              <a:rPr lang="en-US" sz="2400" dirty="0"/>
              <a:t> = CPC bid x QS</a:t>
            </a:r>
            <a:endParaRPr lang="ru-RU" sz="2400" dirty="0"/>
          </a:p>
        </p:txBody>
      </p:sp>
      <p:sp>
        <p:nvSpPr>
          <p:cNvPr id="33836" name="TextBox 7"/>
          <p:cNvSpPr txBox="1">
            <a:spLocks noChangeArrowheads="1"/>
          </p:cNvSpPr>
          <p:nvPr/>
        </p:nvSpPr>
        <p:spPr bwMode="auto">
          <a:xfrm>
            <a:off x="1795463" y="2667000"/>
            <a:ext cx="5900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AdRank</a:t>
            </a:r>
            <a:r>
              <a:rPr lang="ru-RU"/>
              <a:t> (рейтинг объявления) - определяет  позицию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581400" y="40386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581400" y="46482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81400" y="51816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81400" y="5715000"/>
            <a:ext cx="319318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76800" y="4038600"/>
            <a:ext cx="32573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876800" y="4648200"/>
            <a:ext cx="32573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876800" y="5181600"/>
            <a:ext cx="32573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76800" y="5715000"/>
            <a:ext cx="325730" cy="369332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8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4820" name="TextBox 16"/>
          <p:cNvSpPr txBox="1">
            <a:spLocks noChangeArrowheads="1"/>
          </p:cNvSpPr>
          <p:nvPr/>
        </p:nvSpPr>
        <p:spPr bwMode="auto">
          <a:xfrm>
            <a:off x="2286000" y="1600200"/>
            <a:ext cx="4800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ru-RU" b="1">
                <a:latin typeface="Calibri" pitchFamily="34" charset="0"/>
              </a:rPr>
              <a:t>Какая фактическая стоимость клика получится?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990600" y="3113088"/>
          <a:ext cx="5913438" cy="2754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/>
                <a:gridCol w="1478280"/>
                <a:gridCol w="1478280"/>
                <a:gridCol w="1478280"/>
              </a:tblGrid>
              <a:tr h="38100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Рекламодатель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Макс. ставка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Показатель качества(</a:t>
                      </a:r>
                      <a:r>
                        <a:rPr lang="en-US" sz="1400" dirty="0" smtClean="0"/>
                        <a:t>QS</a:t>
                      </a:r>
                      <a:r>
                        <a:rPr lang="ru-RU" sz="1400" dirty="0" smtClean="0"/>
                        <a:t>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Рейтинг</a:t>
                      </a:r>
                      <a:r>
                        <a:rPr lang="ru-RU" sz="1400" baseline="0" dirty="0" smtClean="0"/>
                        <a:t> объявления</a:t>
                      </a:r>
                      <a:endParaRPr lang="ru-RU" sz="1400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Иванов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Сидоров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/>
                </a:tc>
              </a:tr>
              <a:tr h="558921">
                <a:tc>
                  <a:txBody>
                    <a:bodyPr/>
                    <a:lstStyle/>
                    <a:p>
                      <a:r>
                        <a:rPr lang="ru-RU" dirty="0" smtClean="0"/>
                        <a:t>Петренко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</a:t>
                      </a:r>
                      <a:r>
                        <a:rPr lang="ru-RU" dirty="0" err="1" smtClean="0"/>
                        <a:t>грн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52600" y="2362200"/>
            <a:ext cx="914400" cy="646113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Ваша цена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24200" y="2387600"/>
            <a:ext cx="1371600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 err="1"/>
              <a:t>AdRank</a:t>
            </a:r>
            <a:r>
              <a:rPr lang="en-US" sz="1600" dirty="0"/>
              <a:t> </a:t>
            </a:r>
            <a:r>
              <a:rPr lang="ru-RU" sz="1600" dirty="0" err="1"/>
              <a:t>рекл</a:t>
            </a:r>
            <a:r>
              <a:rPr lang="ru-RU" sz="1600" dirty="0"/>
              <a:t>. ниже вас</a:t>
            </a:r>
          </a:p>
        </p:txBody>
      </p:sp>
      <p:sp>
        <p:nvSpPr>
          <p:cNvPr id="34855" name="TextBox 8"/>
          <p:cNvSpPr txBox="1">
            <a:spLocks noChangeArrowheads="1"/>
          </p:cNvSpPr>
          <p:nvPr/>
        </p:nvSpPr>
        <p:spPr bwMode="auto">
          <a:xfrm>
            <a:off x="2743200" y="2438400"/>
            <a:ext cx="3381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>
                <a:latin typeface="Calibri" pitchFamily="34" charset="0"/>
              </a:rPr>
              <a:t>=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800600" y="2362200"/>
            <a:ext cx="1371600" cy="584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/>
              <a:t>На ваш </a:t>
            </a:r>
            <a:r>
              <a:rPr lang="en-US" sz="1600" dirty="0"/>
              <a:t>Quality Score</a:t>
            </a:r>
            <a:endParaRPr lang="ru-RU" sz="1600" dirty="0"/>
          </a:p>
        </p:txBody>
      </p:sp>
      <p:sp>
        <p:nvSpPr>
          <p:cNvPr id="34857" name="TextBox 10"/>
          <p:cNvSpPr txBox="1">
            <a:spLocks noChangeArrowheads="1"/>
          </p:cNvSpPr>
          <p:nvPr/>
        </p:nvSpPr>
        <p:spPr bwMode="auto">
          <a:xfrm>
            <a:off x="4497388" y="2438400"/>
            <a:ext cx="3032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/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4858" name="TextBox 11"/>
          <p:cNvSpPr txBox="1">
            <a:spLocks noChangeArrowheads="1"/>
          </p:cNvSpPr>
          <p:nvPr/>
        </p:nvSpPr>
        <p:spPr bwMode="auto">
          <a:xfrm>
            <a:off x="6367463" y="2438400"/>
            <a:ext cx="3381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+</a:t>
            </a:r>
            <a:endParaRPr lang="ru-RU" sz="2400">
              <a:latin typeface="Calibri" pitchFamily="34" charset="0"/>
            </a:endParaRPr>
          </a:p>
        </p:txBody>
      </p:sp>
      <p:sp>
        <p:nvSpPr>
          <p:cNvPr id="34859" name="TextBox 13"/>
          <p:cNvSpPr txBox="1">
            <a:spLocks noChangeArrowheads="1"/>
          </p:cNvSpPr>
          <p:nvPr/>
        </p:nvSpPr>
        <p:spPr bwMode="auto">
          <a:xfrm>
            <a:off x="6705600" y="2438400"/>
            <a:ext cx="952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>
                <a:latin typeface="Calibri" pitchFamily="34" charset="0"/>
              </a:rPr>
              <a:t>0,01 $</a:t>
            </a:r>
            <a:endParaRPr lang="ru-RU" sz="2400">
              <a:latin typeface="Calibri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 rot="10800000">
            <a:off x="4876800" y="4038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10800000">
            <a:off x="4876800" y="45720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10800000">
            <a:off x="4876800" y="5181600"/>
            <a:ext cx="990600" cy="6096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6477000" y="3962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77000" y="44958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>
            <a:off x="6477000" y="50292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6477000" y="55626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867" name="TextBox 24"/>
          <p:cNvSpPr txBox="1">
            <a:spLocks noChangeArrowheads="1"/>
          </p:cNvSpPr>
          <p:nvPr/>
        </p:nvSpPr>
        <p:spPr bwMode="auto">
          <a:xfrm>
            <a:off x="7086600" y="36576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16</a:t>
            </a:r>
            <a:r>
              <a:rPr lang="en-US" sz="1600">
                <a:latin typeface="Calibri" pitchFamily="34" charset="0"/>
              </a:rPr>
              <a:t>/10+0,23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68" name="TextBox 25"/>
          <p:cNvSpPr txBox="1">
            <a:spLocks noChangeArrowheads="1"/>
          </p:cNvSpPr>
          <p:nvPr/>
        </p:nvSpPr>
        <p:spPr bwMode="auto">
          <a:xfrm>
            <a:off x="7772400" y="38100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=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69" name="TextBox 26"/>
          <p:cNvSpPr txBox="1">
            <a:spLocks noChangeArrowheads="1"/>
          </p:cNvSpPr>
          <p:nvPr/>
        </p:nvSpPr>
        <p:spPr bwMode="auto">
          <a:xfrm>
            <a:off x="7924800" y="3810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Calibri" pitchFamily="34" charset="0"/>
              </a:rPr>
              <a:t>1,83 </a:t>
            </a:r>
            <a:r>
              <a:rPr lang="ru-RU" b="1">
                <a:latin typeface="Calibri" pitchFamily="34" charset="0"/>
              </a:rPr>
              <a:t>грн</a:t>
            </a:r>
          </a:p>
        </p:txBody>
      </p:sp>
      <p:sp>
        <p:nvSpPr>
          <p:cNvPr id="34870" name="TextBox 27"/>
          <p:cNvSpPr txBox="1">
            <a:spLocks noChangeArrowheads="1"/>
          </p:cNvSpPr>
          <p:nvPr/>
        </p:nvSpPr>
        <p:spPr bwMode="auto">
          <a:xfrm>
            <a:off x="7086600" y="42672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12</a:t>
            </a:r>
            <a:r>
              <a:rPr lang="en-US" sz="1600">
                <a:latin typeface="Calibri" pitchFamily="34" charset="0"/>
              </a:rPr>
              <a:t>/</a:t>
            </a:r>
            <a:r>
              <a:rPr lang="ru-RU" sz="1600">
                <a:latin typeface="Calibri" pitchFamily="34" charset="0"/>
              </a:rPr>
              <a:t>4</a:t>
            </a:r>
            <a:r>
              <a:rPr lang="en-US" sz="1600">
                <a:latin typeface="Calibri" pitchFamily="34" charset="0"/>
              </a:rPr>
              <a:t>+</a:t>
            </a:r>
            <a:r>
              <a:rPr lang="ru-RU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0,23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71" name="TextBox 28"/>
          <p:cNvSpPr txBox="1">
            <a:spLocks noChangeArrowheads="1"/>
          </p:cNvSpPr>
          <p:nvPr/>
        </p:nvSpPr>
        <p:spPr bwMode="auto">
          <a:xfrm>
            <a:off x="7772400" y="44196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=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72" name="TextBox 29"/>
          <p:cNvSpPr txBox="1">
            <a:spLocks noChangeArrowheads="1"/>
          </p:cNvSpPr>
          <p:nvPr/>
        </p:nvSpPr>
        <p:spPr bwMode="auto">
          <a:xfrm>
            <a:off x="7924800" y="4419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3</a:t>
            </a:r>
            <a:r>
              <a:rPr lang="en-US" b="1">
                <a:latin typeface="Calibri" pitchFamily="34" charset="0"/>
              </a:rPr>
              <a:t>,23 </a:t>
            </a:r>
            <a:r>
              <a:rPr lang="ru-RU" b="1">
                <a:latin typeface="Calibri" pitchFamily="34" charset="0"/>
              </a:rPr>
              <a:t>грн</a:t>
            </a:r>
          </a:p>
        </p:txBody>
      </p:sp>
      <p:sp>
        <p:nvSpPr>
          <p:cNvPr id="34873" name="TextBox 30"/>
          <p:cNvSpPr txBox="1">
            <a:spLocks noChangeArrowheads="1"/>
          </p:cNvSpPr>
          <p:nvPr/>
        </p:nvSpPr>
        <p:spPr bwMode="auto">
          <a:xfrm>
            <a:off x="7086600" y="4826000"/>
            <a:ext cx="8382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8</a:t>
            </a:r>
            <a:r>
              <a:rPr lang="en-US" sz="1600">
                <a:latin typeface="Calibri" pitchFamily="34" charset="0"/>
              </a:rPr>
              <a:t>/</a:t>
            </a:r>
            <a:r>
              <a:rPr lang="ru-RU" sz="1600">
                <a:latin typeface="Calibri" pitchFamily="34" charset="0"/>
              </a:rPr>
              <a:t>2</a:t>
            </a:r>
            <a:r>
              <a:rPr lang="en-US" sz="1600">
                <a:latin typeface="Calibri" pitchFamily="34" charset="0"/>
              </a:rPr>
              <a:t>+</a:t>
            </a:r>
            <a:r>
              <a:rPr lang="ru-RU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0,23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74" name="TextBox 31"/>
          <p:cNvSpPr txBox="1">
            <a:spLocks noChangeArrowheads="1"/>
          </p:cNvSpPr>
          <p:nvPr/>
        </p:nvSpPr>
        <p:spPr bwMode="auto">
          <a:xfrm>
            <a:off x="7772400" y="4953000"/>
            <a:ext cx="3048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Calibri" pitchFamily="34" charset="0"/>
              </a:rPr>
              <a:t>=</a:t>
            </a:r>
            <a:endParaRPr lang="ru-RU" sz="1600">
              <a:latin typeface="Calibri" pitchFamily="34" charset="0"/>
            </a:endParaRPr>
          </a:p>
        </p:txBody>
      </p:sp>
      <p:sp>
        <p:nvSpPr>
          <p:cNvPr id="34875" name="TextBox 32"/>
          <p:cNvSpPr txBox="1">
            <a:spLocks noChangeArrowheads="1"/>
          </p:cNvSpPr>
          <p:nvPr/>
        </p:nvSpPr>
        <p:spPr bwMode="auto">
          <a:xfrm>
            <a:off x="7924800" y="49530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4</a:t>
            </a:r>
            <a:r>
              <a:rPr lang="en-US" b="1">
                <a:latin typeface="Calibri" pitchFamily="34" charset="0"/>
              </a:rPr>
              <a:t>,23 </a:t>
            </a:r>
            <a:r>
              <a:rPr lang="ru-RU" b="1">
                <a:latin typeface="Calibri" pitchFamily="34" charset="0"/>
              </a:rPr>
              <a:t>грн</a:t>
            </a:r>
          </a:p>
        </p:txBody>
      </p:sp>
      <p:sp>
        <p:nvSpPr>
          <p:cNvPr id="34876" name="TextBox 33"/>
          <p:cNvSpPr txBox="1">
            <a:spLocks noChangeArrowheads="1"/>
          </p:cNvSpPr>
          <p:nvPr/>
        </p:nvSpPr>
        <p:spPr bwMode="auto">
          <a:xfrm>
            <a:off x="7162800" y="5410200"/>
            <a:ext cx="1676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>
                <a:latin typeface="Calibri" pitchFamily="34" charset="0"/>
              </a:rPr>
              <a:t>Самая высокая цена клика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2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33600" y="1600200"/>
            <a:ext cx="4800600" cy="646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Как узнать свой показатель качеств?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latin typeface="+mn-lt"/>
            </a:endParaRPr>
          </a:p>
        </p:txBody>
      </p:sp>
      <p:pic>
        <p:nvPicPr>
          <p:cNvPr id="35845" name="Рисунок 17" descr="343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19400" y="2895600"/>
            <a:ext cx="3436938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6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6868" name="TextBox 6"/>
          <p:cNvSpPr txBox="1">
            <a:spLocks noChangeArrowheads="1"/>
          </p:cNvSpPr>
          <p:nvPr/>
        </p:nvSpPr>
        <p:spPr bwMode="auto">
          <a:xfrm>
            <a:off x="1600200" y="16764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3 Основных способа улучшить показатель качества</a:t>
            </a:r>
          </a:p>
        </p:txBody>
      </p:sp>
      <p:sp>
        <p:nvSpPr>
          <p:cNvPr id="36869" name="TextBox 8"/>
          <p:cNvSpPr txBox="1">
            <a:spLocks noChangeArrowheads="1"/>
          </p:cNvSpPr>
          <p:nvPr/>
        </p:nvSpPr>
        <p:spPr bwMode="auto">
          <a:xfrm>
            <a:off x="1447800" y="3419475"/>
            <a:ext cx="35052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en-US">
                <a:latin typeface="Calibri" pitchFamily="34" charset="0"/>
              </a:rPr>
              <a:t>CTR</a:t>
            </a:r>
            <a:r>
              <a:rPr lang="ru-RU">
                <a:latin typeface="Calibri" pitchFamily="34" charset="0"/>
              </a:rPr>
              <a:t>(ы)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Общая релевантность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Качество целевой страницы</a:t>
            </a:r>
          </a:p>
        </p:txBody>
      </p:sp>
      <p:pic>
        <p:nvPicPr>
          <p:cNvPr id="36870" name="Рисунок 10" descr="Capture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57800" y="2789238"/>
            <a:ext cx="2486025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0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1219200" y="1066800"/>
            <a:ext cx="6858000" cy="3698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Показатель качества (</a:t>
            </a:r>
            <a:r>
              <a:rPr lang="en-US" dirty="0"/>
              <a:t>Quality Score</a:t>
            </a:r>
            <a:r>
              <a:rPr lang="ru-RU" dirty="0"/>
              <a:t>)</a:t>
            </a:r>
            <a:endParaRPr lang="en-US" dirty="0"/>
          </a:p>
        </p:txBody>
      </p:sp>
      <p:sp>
        <p:nvSpPr>
          <p:cNvPr id="37892" name="TextBox 6"/>
          <p:cNvSpPr txBox="1">
            <a:spLocks noChangeArrowheads="1"/>
          </p:cNvSpPr>
          <p:nvPr/>
        </p:nvSpPr>
        <p:spPr bwMode="auto">
          <a:xfrm>
            <a:off x="1752600" y="38862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Как улучшить посадочную страницу «в глазах </a:t>
            </a:r>
            <a:r>
              <a:rPr lang="en-US" b="1">
                <a:latin typeface="Calibri" pitchFamily="34" charset="0"/>
              </a:rPr>
              <a:t>Google</a:t>
            </a:r>
            <a:r>
              <a:rPr lang="ru-RU" b="1">
                <a:latin typeface="Calibri" pitchFamily="34" charset="0"/>
              </a:rPr>
              <a:t>»</a:t>
            </a:r>
          </a:p>
        </p:txBody>
      </p:sp>
      <p:sp>
        <p:nvSpPr>
          <p:cNvPr id="37893" name="TextBox 7"/>
          <p:cNvSpPr txBox="1">
            <a:spLocks noChangeArrowheads="1"/>
          </p:cNvSpPr>
          <p:nvPr/>
        </p:nvSpPr>
        <p:spPr bwMode="auto">
          <a:xfrm>
            <a:off x="1600200" y="236220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Релевантный, полезный оригинальный контент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Открытость и надежность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Удобство навигации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Скорость загрузки страницы</a:t>
            </a:r>
          </a:p>
        </p:txBody>
      </p:sp>
      <p:sp>
        <p:nvSpPr>
          <p:cNvPr id="37894" name="TextBox 9"/>
          <p:cNvSpPr txBox="1">
            <a:spLocks noChangeArrowheads="1"/>
          </p:cNvSpPr>
          <p:nvPr/>
        </p:nvSpPr>
        <p:spPr bwMode="auto">
          <a:xfrm>
            <a:off x="1752600" y="16764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>
                <a:latin typeface="Calibri" pitchFamily="34" charset="0"/>
              </a:rPr>
              <a:t>Что влияет на качество целевой страницы</a:t>
            </a:r>
          </a:p>
        </p:txBody>
      </p:sp>
      <p:sp>
        <p:nvSpPr>
          <p:cNvPr id="37895" name="TextBox 11"/>
          <p:cNvSpPr txBox="1">
            <a:spLocks noChangeArrowheads="1"/>
          </p:cNvSpPr>
          <p:nvPr/>
        </p:nvSpPr>
        <p:spPr bwMode="auto">
          <a:xfrm>
            <a:off x="1600200" y="4495800"/>
            <a:ext cx="6019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Оптимизация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Улучшайте Юзабилити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Делайте контент для людей</a:t>
            </a:r>
          </a:p>
          <a:p>
            <a:pPr marL="342900" indent="-342900">
              <a:buFont typeface="Calibri" pitchFamily="34" charset="0"/>
              <a:buAutoNum type="arabicPeriod"/>
            </a:pPr>
            <a:r>
              <a:rPr lang="ru-RU">
                <a:latin typeface="Calibri" pitchFamily="34" charset="0"/>
              </a:rPr>
              <a:t>Экспериментируйте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4" descr="1379443010683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2362200"/>
            <a:ext cx="5753100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457200" y="1219200"/>
            <a:ext cx="7239000" cy="1935163"/>
          </a:xfrm>
        </p:spPr>
        <p:txBody>
          <a:bodyPr/>
          <a:lstStyle/>
          <a:p>
            <a:pPr algn="l"/>
            <a:r>
              <a:rPr lang="ru-RU" smtClean="0"/>
              <a:t>И тут наступила </a:t>
            </a:r>
            <a:r>
              <a:rPr lang="ru-RU" b="1" smtClean="0"/>
              <a:t>2-я часть доклада</a:t>
            </a:r>
            <a:r>
              <a:rPr lang="ru-RU" smtClean="0"/>
              <a:t>…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3371850"/>
          </a:xfrm>
        </p:spPr>
        <p:txBody>
          <a:bodyPr/>
          <a:lstStyle/>
          <a:p>
            <a:r>
              <a:rPr lang="ru-RU" sz="5400" smtClean="0"/>
              <a:t>CTR, CPC, QS и пр. показатели безусловно важны! </a:t>
            </a:r>
            <a:br>
              <a:rPr lang="ru-RU" sz="5400" smtClean="0"/>
            </a:br>
            <a:endParaRPr lang="ru-RU" sz="5400" smtClean="0"/>
          </a:p>
        </p:txBody>
      </p:sp>
      <p:pic>
        <p:nvPicPr>
          <p:cNvPr id="39938" name="Picture 7" descr="test3_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238125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8"/>
          <p:cNvSpPr>
            <a:spLocks noChangeArrowheads="1"/>
          </p:cNvSpPr>
          <p:nvPr/>
        </p:nvSpPr>
        <p:spPr bwMode="auto">
          <a:xfrm>
            <a:off x="3200400" y="3733800"/>
            <a:ext cx="563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/>
              <a:t>Но есть одно маленькое «НО»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2316162"/>
          </a:xfrm>
        </p:spPr>
        <p:txBody>
          <a:bodyPr/>
          <a:lstStyle/>
          <a:p>
            <a:r>
              <a:rPr lang="ru-RU" b="1" smtClean="0"/>
              <a:t>Качество целевой страницы важнее</a:t>
            </a:r>
            <a:r>
              <a:rPr lang="ru-RU" smtClean="0"/>
              <a:t> чем CTR, CPC, QS</a:t>
            </a:r>
          </a:p>
        </p:txBody>
      </p:sp>
      <p:pic>
        <p:nvPicPr>
          <p:cNvPr id="40962" name="Picture 5" descr="Content-is-k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2743200"/>
            <a:ext cx="7620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7" descr="Скриншот 2015-03-14 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"/>
            <a:ext cx="5688013" cy="3427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grpSp>
        <p:nvGrpSpPr>
          <p:cNvPr id="41986" name="Group 3"/>
          <p:cNvGrpSpPr>
            <a:grpSpLocks/>
          </p:cNvGrpSpPr>
          <p:nvPr/>
        </p:nvGrpSpPr>
        <p:grpSpPr bwMode="auto">
          <a:xfrm>
            <a:off x="6227763" y="333375"/>
            <a:ext cx="2447925" cy="4319588"/>
            <a:chOff x="3923" y="436"/>
            <a:chExt cx="1542" cy="2721"/>
          </a:xfrm>
        </p:grpSpPr>
        <p:sp>
          <p:nvSpPr>
            <p:cNvPr id="41991" name="Rectangle 4"/>
            <p:cNvSpPr>
              <a:spLocks noChangeArrowheads="1"/>
            </p:cNvSpPr>
            <p:nvPr/>
          </p:nvSpPr>
          <p:spPr bwMode="auto">
            <a:xfrm>
              <a:off x="3923" y="436"/>
              <a:ext cx="1542" cy="272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3969" y="451"/>
              <a:ext cx="1484" cy="2661"/>
              <a:chOff x="4451" y="355"/>
              <a:chExt cx="1484" cy="2661"/>
            </a:xfrm>
          </p:grpSpPr>
          <p:pic>
            <p:nvPicPr>
              <p:cNvPr id="41993" name="Picture 9" descr="23455"/>
              <p:cNvPicPr>
                <a:picLocks noChangeAspect="1" noChangeArrowheads="1"/>
              </p:cNvPicPr>
              <p:nvPr/>
            </p:nvPicPr>
            <p:blipFill>
              <a:blip r:embed="rId3"/>
              <a:srcRect b="22939"/>
              <a:stretch>
                <a:fillRect/>
              </a:stretch>
            </p:blipFill>
            <p:spPr bwMode="auto">
              <a:xfrm>
                <a:off x="4464" y="1726"/>
                <a:ext cx="1471" cy="129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1994" name="Picture 8" descr="123445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451" y="355"/>
                <a:ext cx="1364" cy="14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41987" name="Подзаголовок 4"/>
          <p:cNvSpPr txBox="1">
            <a:spLocks/>
          </p:cNvSpPr>
          <p:nvPr/>
        </p:nvSpPr>
        <p:spPr bwMode="auto">
          <a:xfrm>
            <a:off x="323850" y="5715000"/>
            <a:ext cx="84248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ts val="1000"/>
              </a:spcBef>
              <a:buFont typeface="Arial" charset="0"/>
              <a:buNone/>
            </a:pPr>
            <a:r>
              <a:rPr lang="ru-RU" sz="2000" b="1">
                <a:solidFill>
                  <a:srgbClr val="000000"/>
                </a:solidFill>
                <a:latin typeface="Bell Gothic"/>
                <a:ea typeface="Lato"/>
                <a:cs typeface="Lato"/>
              </a:rPr>
              <a:t>Борьба за потребителя может происходить только на стороне предложения!</a:t>
            </a:r>
          </a:p>
        </p:txBody>
      </p:sp>
      <p:pic>
        <p:nvPicPr>
          <p:cNvPr id="41988" name="Picture 9" descr="url"/>
          <p:cNvPicPr>
            <a:picLocks noChangeAspect="1" noChangeArrowheads="1"/>
          </p:cNvPicPr>
          <p:nvPr/>
        </p:nvPicPr>
        <p:blipFill>
          <a:blip r:embed="rId5"/>
          <a:srcRect t="13829" b="10335"/>
          <a:stretch>
            <a:fillRect/>
          </a:stretch>
        </p:blipFill>
        <p:spPr bwMode="auto">
          <a:xfrm>
            <a:off x="7150100" y="4978400"/>
            <a:ext cx="10795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10" descr="Logo_Google_2013_Officia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54700" y="5038725"/>
            <a:ext cx="1079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0" name="Rectangle 13"/>
          <p:cNvSpPr>
            <a:spLocks noChangeArrowheads="1"/>
          </p:cNvSpPr>
          <p:nvPr/>
        </p:nvSpPr>
        <p:spPr bwMode="auto">
          <a:xfrm>
            <a:off x="304800" y="4159250"/>
            <a:ext cx="5791200" cy="171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Сегодня битва за внимание клиента, за каждый клик – зашкаливает!</a:t>
            </a:r>
            <a:r>
              <a:rPr lang="ru-RU"/>
              <a:t> 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r>
              <a:rPr lang="ru-RU">
                <a:solidFill>
                  <a:srgbClr val="000000"/>
                </a:solidFill>
              </a:rPr>
              <a:t>На перенасыщенном конкурентами рынке все каналы используются сразу всеми</a:t>
            </a:r>
          </a:p>
          <a:p>
            <a:pPr>
              <a:spcBef>
                <a:spcPts val="1000"/>
              </a:spcBef>
              <a:buFont typeface="Arial" charset="0"/>
              <a:buNone/>
            </a:pPr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/>
          </p:cNvSpPr>
          <p:nvPr>
            <p:ph type="ctrTitle"/>
          </p:nvPr>
        </p:nvSpPr>
        <p:spPr>
          <a:xfrm>
            <a:off x="609600" y="381000"/>
            <a:ext cx="7772400" cy="914400"/>
          </a:xfrm>
        </p:spPr>
        <p:txBody>
          <a:bodyPr/>
          <a:lstStyle/>
          <a:p>
            <a:pPr eaLnBrk="1" hangingPunct="1"/>
            <a:r>
              <a:rPr lang="ru-RU" smtClean="0"/>
              <a:t>О спикерах</a:t>
            </a:r>
          </a:p>
        </p:txBody>
      </p:sp>
      <p:sp>
        <p:nvSpPr>
          <p:cNvPr id="15362" name="Rectangle 3"/>
          <p:cNvSpPr>
            <a:spLocks noGrp="1"/>
          </p:cNvSpPr>
          <p:nvPr>
            <p:ph type="subTitle" idx="1"/>
          </p:nvPr>
        </p:nvSpPr>
        <p:spPr>
          <a:xfrm>
            <a:off x="228600" y="2667000"/>
            <a:ext cx="2133600" cy="762000"/>
          </a:xfrm>
        </p:spPr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ru-RU" sz="1600" b="1" smtClean="0">
                <a:solidFill>
                  <a:schemeClr val="tx1"/>
                </a:solidFill>
              </a:rPr>
              <a:t>Мицевич Никита</a:t>
            </a:r>
          </a:p>
          <a:p>
            <a:pPr algn="l" eaLnBrk="1" hangingPunct="1">
              <a:lnSpc>
                <a:spcPct val="80000"/>
              </a:lnSpc>
            </a:pPr>
            <a:r>
              <a:rPr lang="ru-RU" sz="1400" smtClean="0">
                <a:solidFill>
                  <a:schemeClr val="tx1"/>
                </a:solidFill>
              </a:rPr>
              <a:t>Ведущий специалист по контекстной рекламе  в GoodPromo </a:t>
            </a:r>
          </a:p>
        </p:txBody>
      </p:sp>
      <p:pic>
        <p:nvPicPr>
          <p:cNvPr id="15363" name="Picture 4" descr="foto_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41148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5" descr="foto_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1600200"/>
            <a:ext cx="942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Rectangle 7"/>
          <p:cNvSpPr>
            <a:spLocks/>
          </p:cNvSpPr>
          <p:nvPr/>
        </p:nvSpPr>
        <p:spPr bwMode="auto">
          <a:xfrm>
            <a:off x="381000" y="5257800"/>
            <a:ext cx="2438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600" b="1">
                <a:latin typeface="Calibri" pitchFamily="34" charset="0"/>
              </a:rPr>
              <a:t>Гураль Александр</a:t>
            </a:r>
          </a:p>
          <a:p>
            <a:pPr>
              <a:lnSpc>
                <a:spcPct val="80000"/>
              </a:lnSpc>
              <a:spcBef>
                <a:spcPct val="20000"/>
              </a:spcBef>
              <a:buFont typeface="Arial" charset="0"/>
              <a:buNone/>
            </a:pPr>
            <a:r>
              <a:rPr lang="ru-RU" sz="1400">
                <a:latin typeface="Calibri" pitchFamily="34" charset="0"/>
              </a:rPr>
              <a:t>Основатель GoodPromo 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438400" y="3962400"/>
            <a:ext cx="6172200" cy="1765300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/>
              <a:t>Опыт более 7 лет в интернет-маркетинге</a:t>
            </a:r>
          </a:p>
          <a:p>
            <a:pPr marL="342900" indent="-342900">
              <a:buFontTx/>
              <a:buChar char="•"/>
            </a:pPr>
            <a:r>
              <a:rPr lang="ru-RU"/>
              <a:t>Более 95 проектов реализовали по увеличению продаж за 2014-2015 гг.</a:t>
            </a:r>
          </a:p>
          <a:p>
            <a:pPr marL="342900" indent="-342900">
              <a:buFontTx/>
              <a:buChar char="•"/>
            </a:pPr>
            <a:r>
              <a:rPr lang="ru-RU"/>
              <a:t>Рекорд увеличения конверсии в 13 раз!</a:t>
            </a:r>
          </a:p>
          <a:p>
            <a:pPr marL="342900" indent="-342900">
              <a:buFontTx/>
              <a:buChar char="•"/>
            </a:pPr>
            <a:r>
              <a:rPr lang="ru-RU"/>
              <a:t>Рекорд конверсии - 68% (из посетителя в звонок/заявку)</a:t>
            </a:r>
          </a:p>
        </p:txBody>
      </p:sp>
      <p:sp>
        <p:nvSpPr>
          <p:cNvPr id="15367" name="Rectangle 10"/>
          <p:cNvSpPr>
            <a:spLocks noChangeArrowheads="1"/>
          </p:cNvSpPr>
          <p:nvPr/>
        </p:nvSpPr>
        <p:spPr bwMode="auto">
          <a:xfrm>
            <a:off x="2438400" y="1676400"/>
            <a:ext cx="6172200" cy="2039938"/>
          </a:xfrm>
          <a:prstGeom prst="rect">
            <a:avLst/>
          </a:prstGeom>
          <a:noFill/>
          <a:ln w="25400">
            <a:solidFill>
              <a:srgbClr val="FF99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Char char="•"/>
            </a:pPr>
            <a:r>
              <a:rPr lang="ru-RU"/>
              <a:t>Практический опыт 4 года, более </a:t>
            </a:r>
            <a:r>
              <a:rPr lang="en-US"/>
              <a:t>30</a:t>
            </a:r>
            <a:r>
              <a:rPr lang="ru-RU"/>
              <a:t>0 рекламных кампаний</a:t>
            </a:r>
          </a:p>
          <a:p>
            <a:pPr marL="342900" indent="-342900">
              <a:buFontTx/>
              <a:buChar char="•"/>
            </a:pPr>
            <a:r>
              <a:rPr lang="uk-UA"/>
              <a:t>Сертифицирован</a:t>
            </a:r>
            <a:r>
              <a:rPr lang="ru-RU"/>
              <a:t>ный специалист </a:t>
            </a:r>
            <a:r>
              <a:rPr lang="en-US"/>
              <a:t>Google AdWords</a:t>
            </a:r>
            <a:r>
              <a:rPr lang="ru-RU"/>
              <a:t> (</a:t>
            </a:r>
            <a:r>
              <a:rPr lang="en-US"/>
              <a:t>Search, Media, Video, Mobile</a:t>
            </a:r>
            <a:r>
              <a:rPr lang="ru-RU"/>
              <a:t>)</a:t>
            </a:r>
            <a:endParaRPr lang="en-US"/>
          </a:p>
          <a:p>
            <a:pPr marL="342900" indent="-342900">
              <a:buFontTx/>
              <a:buChar char="•"/>
            </a:pPr>
            <a:r>
              <a:rPr lang="uk-UA"/>
              <a:t>Сертифицирован</a:t>
            </a:r>
            <a:r>
              <a:rPr lang="ru-RU"/>
              <a:t>ный специалист </a:t>
            </a:r>
            <a:r>
              <a:rPr lang="en-US"/>
              <a:t>Google Analytics</a:t>
            </a:r>
            <a:endParaRPr lang="ru-RU"/>
          </a:p>
          <a:p>
            <a:pPr marL="342900" indent="-342900">
              <a:buFontTx/>
              <a:buChar char="•"/>
            </a:pPr>
            <a:r>
              <a:rPr lang="uk-UA"/>
              <a:t>Сертифицирован</a:t>
            </a:r>
            <a:r>
              <a:rPr lang="ru-RU"/>
              <a:t>ный специалист ЯндексДирект, </a:t>
            </a:r>
            <a:r>
              <a:rPr lang="en-US"/>
              <a:t>Bing Ads</a:t>
            </a:r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539750" y="2060575"/>
            <a:ext cx="8064500" cy="2447925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3011" name="Rectangle 3"/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5891212"/>
          </a:xfrm>
        </p:spPr>
        <p:txBody>
          <a:bodyPr/>
          <a:lstStyle/>
          <a:p>
            <a:r>
              <a:rPr lang="ru-RU" sz="4000" b="1" smtClean="0">
                <a:solidFill>
                  <a:schemeClr val="bg1"/>
                </a:solidFill>
              </a:rPr>
              <a:t>95% компаний имеют сайты,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 которые плохо конвертируют</a:t>
            </a:r>
            <a:br>
              <a:rPr lang="ru-RU" sz="4000" b="1" smtClean="0">
                <a:solidFill>
                  <a:schemeClr val="bg1"/>
                </a:solidFill>
              </a:rPr>
            </a:br>
            <a:r>
              <a:rPr lang="ru-RU" sz="4000" b="1" smtClean="0">
                <a:solidFill>
                  <a:schemeClr val="bg1"/>
                </a:solidFill>
              </a:rPr>
              <a:t>посетителей в покупателей</a:t>
            </a:r>
            <a:endParaRPr lang="uk-UA" sz="4000" b="1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5"/>
          <p:cNvSpPr>
            <a:spLocks noChangeArrowheads="1"/>
          </p:cNvSpPr>
          <p:nvPr/>
        </p:nvSpPr>
        <p:spPr bwMode="auto">
          <a:xfrm>
            <a:off x="323850" y="260350"/>
            <a:ext cx="8569325" cy="6264275"/>
          </a:xfrm>
          <a:prstGeom prst="rect">
            <a:avLst/>
          </a:prstGeom>
          <a:solidFill>
            <a:srgbClr val="FF9900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8000" b="1">
                <a:latin typeface="Calibri" pitchFamily="34" charset="0"/>
              </a:rPr>
              <a:t>Landing Page</a:t>
            </a:r>
            <a:r>
              <a:rPr lang="en-US" sz="8800" b="1">
                <a:latin typeface="Calibri" pitchFamily="34" charset="0"/>
              </a:rPr>
              <a:t/>
            </a:r>
            <a:br>
              <a:rPr lang="en-US" sz="8800" b="1">
                <a:latin typeface="Calibri" pitchFamily="34" charset="0"/>
              </a:rPr>
            </a:br>
            <a:r>
              <a:rPr lang="ru-RU" sz="2800">
                <a:latin typeface="Calibri" pitchFamily="34" charset="0"/>
              </a:rPr>
              <a:t>Каким должен быть продающий сайт</a:t>
            </a:r>
            <a:endParaRPr lang="uk-UA" sz="28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4" descr="lik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24500" y="40005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Что такое </a:t>
            </a:r>
            <a:r>
              <a:rPr lang="en-US" smtClean="0"/>
              <a:t>Landing Page?</a:t>
            </a:r>
            <a:endParaRPr lang="ru-RU" smtClean="0"/>
          </a:p>
        </p:txBody>
      </p:sp>
      <p:sp>
        <p:nvSpPr>
          <p:cNvPr id="45059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924800" cy="45259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ru-RU" sz="2400" b="1" smtClean="0"/>
              <a:t>Landing Page</a:t>
            </a:r>
            <a:r>
              <a:rPr lang="en-US" sz="2400" smtClean="0"/>
              <a:t> (</a:t>
            </a:r>
            <a:r>
              <a:rPr lang="ru-RU" sz="2400" smtClean="0"/>
              <a:t>лендинг пейдж, страница захвата</a:t>
            </a:r>
            <a:r>
              <a:rPr lang="en-US" sz="2400" smtClean="0"/>
              <a:t>) – </a:t>
            </a:r>
            <a:r>
              <a:rPr lang="ru-RU" sz="2400" smtClean="0"/>
              <a:t>это </a:t>
            </a:r>
            <a:r>
              <a:rPr lang="en-US" sz="2400" smtClean="0"/>
              <a:t>продающий одностраничный сайт, максимально «заточенный» на продажу вашего товара или услуги </a:t>
            </a:r>
          </a:p>
          <a:p>
            <a:pPr>
              <a:spcBef>
                <a:spcPct val="50000"/>
              </a:spcBef>
            </a:pPr>
            <a:r>
              <a:rPr lang="ru-RU" sz="2400" b="1" smtClean="0"/>
              <a:t>Эффективность </a:t>
            </a:r>
            <a:r>
              <a:rPr lang="en-US" sz="2400" b="1" smtClean="0"/>
              <a:t>Landing Page</a:t>
            </a:r>
            <a:r>
              <a:rPr lang="ru-RU" sz="2400" b="1" smtClean="0"/>
              <a:t>, зачастую, в 2-5 раз выше</a:t>
            </a:r>
            <a:r>
              <a:rPr lang="ru-RU" sz="2400" smtClean="0"/>
              <a:t> чем у стандартного сайта</a:t>
            </a:r>
          </a:p>
          <a:p>
            <a:pPr>
              <a:spcBef>
                <a:spcPct val="50000"/>
              </a:spcBef>
            </a:pPr>
            <a:r>
              <a:rPr lang="ru-RU" sz="2400" b="1" smtClean="0"/>
              <a:t>Правильный лендинг должен вызывать желание «Вау, хочу»</a:t>
            </a:r>
          </a:p>
          <a:p>
            <a:endParaRPr lang="uk-UA" sz="2400" b="1" smtClean="0"/>
          </a:p>
          <a:p>
            <a:endParaRPr lang="ru-RU" sz="2400" smtClean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2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/>
          <a:lstStyle/>
          <a:p>
            <a:r>
              <a:rPr lang="ru-RU" smtClean="0"/>
              <a:t>Давайте рассмотрим реальные сайты с плохим контентом</a:t>
            </a:r>
          </a:p>
        </p:txBody>
      </p:sp>
      <p:pic>
        <p:nvPicPr>
          <p:cNvPr id="46082" name="Picture 4" descr="133718_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438400"/>
            <a:ext cx="4978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b="1" smtClean="0"/>
              <a:t>Первый экран – это 50% успеха лендинга</a:t>
            </a:r>
          </a:p>
        </p:txBody>
      </p:sp>
      <p:pic>
        <p:nvPicPr>
          <p:cNvPr id="47106" name="Picture 5" descr="homer-computer-wooho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752600"/>
            <a:ext cx="75057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Что продает этот сайт?</a:t>
            </a:r>
          </a:p>
        </p:txBody>
      </p:sp>
      <p:pic>
        <p:nvPicPr>
          <p:cNvPr id="48130" name="Picture 4" descr="www"/>
          <p:cNvPicPr>
            <a:picLocks noChangeAspect="1" noChangeArrowheads="1"/>
          </p:cNvPicPr>
          <p:nvPr/>
        </p:nvPicPr>
        <p:blipFill>
          <a:blip r:embed="rId2"/>
          <a:srcRect b="44701"/>
          <a:stretch>
            <a:fillRect/>
          </a:stretch>
        </p:blipFill>
        <p:spPr bwMode="auto">
          <a:xfrm>
            <a:off x="381000" y="990600"/>
            <a:ext cx="8488363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1" name="Rectangle 5"/>
          <p:cNvSpPr>
            <a:spLocks noChangeArrowheads="1"/>
          </p:cNvSpPr>
          <p:nvPr/>
        </p:nvSpPr>
        <p:spPr bwMode="auto">
          <a:xfrm>
            <a:off x="609600" y="6324600"/>
            <a:ext cx="2686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chemeClr val="hlink"/>
                </a:solidFill>
              </a:rPr>
              <a:t>http://www.new-hot.com/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ru-RU" smtClean="0"/>
              <a:t>А этот?</a:t>
            </a:r>
          </a:p>
        </p:txBody>
      </p:sp>
      <p:pic>
        <p:nvPicPr>
          <p:cNvPr id="49154" name="Picture 4" descr="www"/>
          <p:cNvPicPr>
            <a:picLocks noChangeAspect="1" noChangeArrowheads="1"/>
          </p:cNvPicPr>
          <p:nvPr/>
        </p:nvPicPr>
        <p:blipFill>
          <a:blip r:embed="rId2"/>
          <a:srcRect b="72423"/>
          <a:stretch>
            <a:fillRect/>
          </a:stretch>
        </p:blipFill>
        <p:spPr bwMode="auto">
          <a:xfrm>
            <a:off x="304800" y="12192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5" name="Rectangle 5"/>
          <p:cNvSpPr>
            <a:spLocks noChangeArrowheads="1"/>
          </p:cNvSpPr>
          <p:nvPr/>
        </p:nvSpPr>
        <p:spPr bwMode="auto">
          <a:xfrm>
            <a:off x="228600" y="6491288"/>
            <a:ext cx="3282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>
                <a:solidFill>
                  <a:schemeClr val="hlink"/>
                </a:solidFill>
              </a:rPr>
              <a:t>http://www.vikey-hotel.com.ua/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А здесь купили бы?</a:t>
            </a:r>
          </a:p>
        </p:txBody>
      </p:sp>
      <p:pic>
        <p:nvPicPr>
          <p:cNvPr id="50178" name="Picture 7" descr="fotooboii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524000"/>
            <a:ext cx="5867400" cy="515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01762"/>
          </a:xfrm>
        </p:spPr>
        <p:txBody>
          <a:bodyPr/>
          <a:lstStyle/>
          <a:p>
            <a:r>
              <a:rPr lang="ru-RU" smtClean="0"/>
              <a:t>Как сделать, чтоб было хорошо?</a:t>
            </a:r>
          </a:p>
        </p:txBody>
      </p:sp>
      <p:pic>
        <p:nvPicPr>
          <p:cNvPr id="51202" name="Picture 4" descr="1_watermark_5143b9cd7efa6e6b37307b2c_108_24_10_10_se"/>
          <p:cNvPicPr>
            <a:picLocks noChangeAspect="1" noChangeArrowheads="1"/>
          </p:cNvPicPr>
          <p:nvPr/>
        </p:nvPicPr>
        <p:blipFill>
          <a:blip r:embed="rId2"/>
          <a:srcRect b="9283"/>
          <a:stretch>
            <a:fillRect/>
          </a:stretch>
        </p:blipFill>
        <p:spPr bwMode="auto">
          <a:xfrm>
            <a:off x="304800" y="1828800"/>
            <a:ext cx="8509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755650" y="3573463"/>
            <a:ext cx="7705725" cy="1728787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2227" name="Rectangle 3"/>
          <p:cNvSpPr>
            <a:spLocks noGrp="1"/>
          </p:cNvSpPr>
          <p:nvPr>
            <p:ph type="title"/>
          </p:nvPr>
        </p:nvSpPr>
        <p:spPr>
          <a:xfrm>
            <a:off x="457200" y="2781300"/>
            <a:ext cx="8229600" cy="3240088"/>
          </a:xfrm>
        </p:spPr>
        <p:txBody>
          <a:bodyPr/>
          <a:lstStyle/>
          <a:p>
            <a:r>
              <a:rPr lang="en-US" smtClean="0">
                <a:solidFill>
                  <a:schemeClr val="bg1"/>
                </a:solidFill>
              </a:rPr>
              <a:t>9</a:t>
            </a:r>
            <a:r>
              <a:rPr lang="ru-RU" smtClean="0">
                <a:solidFill>
                  <a:schemeClr val="bg1"/>
                </a:solidFill>
              </a:rPr>
              <a:t> фишек, которые реально влияют на конверсию</a:t>
            </a:r>
            <a:endParaRPr lang="uk-UA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914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План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66800" y="2209800"/>
            <a:ext cx="7086600" cy="3733800"/>
          </a:xfrm>
        </p:spPr>
        <p:txBody>
          <a:bodyPr rtlCol="0">
            <a:noAutofit/>
          </a:bodyPr>
          <a:lstStyle/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Структура </a:t>
            </a:r>
            <a:r>
              <a:rPr lang="ru-RU" sz="2200" dirty="0">
                <a:solidFill>
                  <a:schemeClr val="tx1"/>
                </a:solidFill>
              </a:rPr>
              <a:t>аккаунта. </a:t>
            </a:r>
            <a:endParaRPr lang="en-US" sz="2200" dirty="0" smtClean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200" dirty="0" smtClean="0">
                <a:solidFill>
                  <a:schemeClr val="tx1"/>
                </a:solidFill>
              </a:rPr>
              <a:t>C</a:t>
            </a:r>
            <a:r>
              <a:rPr lang="ru-RU" sz="2200" dirty="0" err="1" smtClean="0">
                <a:solidFill>
                  <a:schemeClr val="tx1"/>
                </a:solidFill>
              </a:rPr>
              <a:t>уть</a:t>
            </a:r>
            <a:r>
              <a:rPr lang="ru-RU" sz="2200" dirty="0" smtClean="0">
                <a:solidFill>
                  <a:schemeClr val="tx1"/>
                </a:solidFill>
              </a:rPr>
              <a:t> ключевых слов. Разница между ключевыми словами и ключевыми запросами. Минус слова.</a:t>
            </a:r>
            <a:endParaRPr lang="ru-RU" sz="2200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Разбор </a:t>
            </a:r>
            <a:r>
              <a:rPr lang="ru-RU" sz="2200" dirty="0">
                <a:solidFill>
                  <a:schemeClr val="tx1"/>
                </a:solidFill>
              </a:rPr>
              <a:t>инструмента </a:t>
            </a:r>
            <a:r>
              <a:rPr lang="ru-RU" sz="2200" dirty="0" smtClean="0">
                <a:solidFill>
                  <a:schemeClr val="tx1"/>
                </a:solidFill>
              </a:rPr>
              <a:t>«Планировщик </a:t>
            </a:r>
            <a:r>
              <a:rPr lang="ru-RU" sz="2200" dirty="0">
                <a:solidFill>
                  <a:schemeClr val="tx1"/>
                </a:solidFill>
              </a:rPr>
              <a:t>ключевых </a:t>
            </a:r>
            <a:r>
              <a:rPr lang="ru-RU" sz="2200" dirty="0" smtClean="0">
                <a:solidFill>
                  <a:schemeClr val="tx1"/>
                </a:solidFill>
              </a:rPr>
              <a:t>слов».</a:t>
            </a:r>
            <a:endParaRPr lang="ru-RU" sz="2200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Типы </a:t>
            </a:r>
            <a:r>
              <a:rPr lang="ru-RU" sz="2200" dirty="0">
                <a:solidFill>
                  <a:schemeClr val="tx1"/>
                </a:solidFill>
              </a:rPr>
              <a:t>соответствия ключевых слов. Какая между ними </a:t>
            </a:r>
            <a:r>
              <a:rPr lang="ru-RU" sz="2200" dirty="0" smtClean="0">
                <a:solidFill>
                  <a:schemeClr val="tx1"/>
                </a:solidFill>
              </a:rPr>
              <a:t>разница.</a:t>
            </a: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Разбивка ключевых слов по группам объявления</a:t>
            </a:r>
            <a:endParaRPr lang="ru-RU" sz="2200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Показатель </a:t>
            </a:r>
            <a:r>
              <a:rPr lang="ru-RU" sz="2200" dirty="0">
                <a:solidFill>
                  <a:schemeClr val="tx1"/>
                </a:solidFill>
              </a:rPr>
              <a:t>качества ключевых слов или как платить меньше, а размещаться </a:t>
            </a:r>
            <a:r>
              <a:rPr lang="ru-RU" sz="2200" dirty="0" smtClean="0">
                <a:solidFill>
                  <a:schemeClr val="tx1"/>
                </a:solidFill>
              </a:rPr>
              <a:t>выше.</a:t>
            </a:r>
            <a:endParaRPr lang="ru-RU" sz="2200" dirty="0">
              <a:solidFill>
                <a:schemeClr val="tx1"/>
              </a:solidFill>
            </a:endParaRPr>
          </a:p>
          <a:p>
            <a:pPr marL="457200" indent="-457200" algn="l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sz="2200" dirty="0" smtClean="0">
                <a:solidFill>
                  <a:schemeClr val="tx1"/>
                </a:solidFill>
              </a:rPr>
              <a:t>Важность </a:t>
            </a:r>
            <a:r>
              <a:rPr lang="ru-RU" sz="2200" dirty="0">
                <a:solidFill>
                  <a:schemeClr val="tx1"/>
                </a:solidFill>
              </a:rPr>
              <a:t>качественных посадочных страниц. </a:t>
            </a: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2400" dirty="0"/>
          </a:p>
        </p:txBody>
      </p:sp>
      <p:pic>
        <p:nvPicPr>
          <p:cNvPr id="16387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400" smtClean="0"/>
              <a:t>Фишка №1: Первый экран и заголовок</a:t>
            </a:r>
            <a:br>
              <a:rPr lang="ru-RU" sz="3400" smtClean="0"/>
            </a:br>
            <a:r>
              <a:rPr lang="ru-RU" sz="1600" smtClean="0"/>
              <a:t>(Первый экран – это та область сайта, которую видит посетитель после перехода на ваш сайт, без прокрутки колесика мышки вниз)</a:t>
            </a:r>
            <a:endParaRPr lang="uk-UA" sz="1600" smtClean="0"/>
          </a:p>
        </p:txBody>
      </p:sp>
      <p:sp>
        <p:nvSpPr>
          <p:cNvPr id="5325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2800" smtClean="0"/>
              <a:t>Продающий заголовок (можно технологии 4</a:t>
            </a:r>
            <a:r>
              <a:rPr lang="en-US" sz="2800" smtClean="0"/>
              <a:t>U</a:t>
            </a:r>
            <a:r>
              <a:rPr lang="ru-RU" sz="2800" smtClean="0"/>
              <a:t>)</a:t>
            </a:r>
            <a:r>
              <a:rPr lang="en-US" sz="2800" smtClean="0"/>
              <a:t> </a:t>
            </a:r>
            <a:r>
              <a:rPr lang="en-US" sz="1400" smtClean="0">
                <a:hlinkClick r:id="rId2"/>
              </a:rPr>
              <a:t>https://youtu.be/0QzDyWqO9nc</a:t>
            </a:r>
            <a:endParaRPr lang="ru-RU" sz="1400" smtClean="0"/>
          </a:p>
          <a:p>
            <a:r>
              <a:rPr lang="ru-RU" sz="2800" smtClean="0"/>
              <a:t>В идеале в первый экран (даже на нетбуке) должна попадать форма захвата или конверсионная кнопка</a:t>
            </a:r>
          </a:p>
          <a:p>
            <a:r>
              <a:rPr lang="ru-RU" sz="2800" smtClean="0"/>
              <a:t>Номера телефонов должны быть заметны и находится в правом верхнем углу</a:t>
            </a:r>
          </a:p>
          <a:p>
            <a:r>
              <a:rPr lang="ru-RU" sz="2800" smtClean="0"/>
              <a:t>Простое изменение заголовка из 9 слов может увеличить конверсию больше, чем полный редизайн сайта</a:t>
            </a:r>
            <a:endParaRPr lang="en-US" sz="2800" smtClean="0"/>
          </a:p>
          <a:p>
            <a:endParaRPr lang="uk-UA" sz="1400" smtClean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Фишка №2: Форма захвата</a:t>
            </a:r>
            <a:endParaRPr lang="uk-UA" smtClean="0"/>
          </a:p>
        </p:txBody>
      </p:sp>
      <p:sp>
        <p:nvSpPr>
          <p:cNvPr id="54274" name="Rectangle 3"/>
          <p:cNvSpPr>
            <a:spLocks noGrp="1"/>
          </p:cNvSpPr>
          <p:nvPr>
            <p:ph type="body" idx="1"/>
          </p:nvPr>
        </p:nvSpPr>
        <p:spPr>
          <a:xfrm>
            <a:off x="457200" y="1630363"/>
            <a:ext cx="8229600" cy="1798637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Продавайте не продукт, а обращение в компанию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Предложите что-то бесплатно: расчет стоимости, пробник, замер, консультация эксперта, аудит, книгу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Используйте максимум 3 поля ввода, а лучше 2 (Имя, Телефон)</a:t>
            </a:r>
            <a:endParaRPr lang="uk-UA" sz="2000" smtClean="0"/>
          </a:p>
        </p:txBody>
      </p:sp>
      <p:pic>
        <p:nvPicPr>
          <p:cNvPr id="54275" name="Picture 4" descr="Скриншот 2015-04-23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4365625"/>
            <a:ext cx="525780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6" name="Picture 5" descr="Скриншот 2015-04-23 1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3429000"/>
            <a:ext cx="3419475" cy="310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7" name="Picture 6" descr="Скриншот 2015-04-23 1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7088" y="3068638"/>
            <a:ext cx="4032250" cy="1185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Фишка №3: Смысловой скелет</a:t>
            </a:r>
            <a:endParaRPr lang="uk-UA" smtClean="0"/>
          </a:p>
        </p:txBody>
      </p:sp>
      <p:sp>
        <p:nvSpPr>
          <p:cNvPr id="55298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2852738"/>
            <a:ext cx="4038600" cy="33845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>
                <a:solidFill>
                  <a:srgbClr val="FF3300"/>
                </a:solidFill>
              </a:rPr>
              <a:t>Плохо</a:t>
            </a:r>
            <a:r>
              <a:rPr lang="ru-RU" smtClean="0">
                <a:solidFill>
                  <a:srgbClr val="FF3300"/>
                </a:solidFill>
              </a:rPr>
              <a:t>:</a:t>
            </a:r>
          </a:p>
          <a:p>
            <a:pPr>
              <a:lnSpc>
                <a:spcPct val="90000"/>
              </a:lnSpc>
            </a:pPr>
            <a:r>
              <a:rPr lang="ru-RU" sz="1600" smtClean="0">
                <a:solidFill>
                  <a:srgbClr val="FF3300"/>
                </a:solidFill>
              </a:rPr>
              <a:t>Лучшие цены</a:t>
            </a:r>
          </a:p>
          <a:p>
            <a:pPr>
              <a:lnSpc>
                <a:spcPct val="90000"/>
              </a:lnSpc>
            </a:pPr>
            <a:r>
              <a:rPr lang="ru-RU" sz="1600" smtClean="0">
                <a:solidFill>
                  <a:srgbClr val="FF3300"/>
                </a:solidFill>
              </a:rPr>
              <a:t>Качественные материалы</a:t>
            </a:r>
          </a:p>
          <a:p>
            <a:pPr>
              <a:lnSpc>
                <a:spcPct val="90000"/>
              </a:lnSpc>
            </a:pPr>
            <a:r>
              <a:rPr lang="ru-RU" sz="1600" smtClean="0">
                <a:solidFill>
                  <a:srgbClr val="FF3300"/>
                </a:solidFill>
              </a:rPr>
              <a:t>100% гарантия</a:t>
            </a:r>
          </a:p>
          <a:p>
            <a:pPr>
              <a:lnSpc>
                <a:spcPct val="90000"/>
              </a:lnSpc>
            </a:pPr>
            <a:r>
              <a:rPr lang="ru-RU" sz="1600" smtClean="0">
                <a:solidFill>
                  <a:srgbClr val="FF3300"/>
                </a:solidFill>
              </a:rPr>
              <a:t>Мы лучшие на рынке</a:t>
            </a:r>
          </a:p>
          <a:p>
            <a:pPr>
              <a:lnSpc>
                <a:spcPct val="90000"/>
              </a:lnSpc>
            </a:pPr>
            <a:r>
              <a:rPr lang="ru-RU" sz="1600" smtClean="0">
                <a:solidFill>
                  <a:srgbClr val="FF3300"/>
                </a:solidFill>
              </a:rPr>
              <a:t>Большой опыт работы</a:t>
            </a:r>
            <a:endParaRPr lang="uk-UA" sz="1600" smtClean="0">
              <a:solidFill>
                <a:srgbClr val="FF3300"/>
              </a:solidFill>
            </a:endParaRPr>
          </a:p>
        </p:txBody>
      </p:sp>
      <p:sp>
        <p:nvSpPr>
          <p:cNvPr id="55299" name="Rectangle 4"/>
          <p:cNvSpPr>
            <a:spLocks noGrp="1"/>
          </p:cNvSpPr>
          <p:nvPr>
            <p:ph type="body" sz="half" idx="2"/>
          </p:nvPr>
        </p:nvSpPr>
        <p:spPr>
          <a:xfrm>
            <a:off x="4572000" y="2852738"/>
            <a:ext cx="4114800" cy="3384550"/>
          </a:xfrm>
          <a:ln>
            <a:solidFill>
              <a:schemeClr val="tx1"/>
            </a:solidFill>
          </a:ln>
        </p:spPr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b="1" smtClean="0"/>
              <a:t>Хорошо</a:t>
            </a:r>
            <a:r>
              <a:rPr lang="ru-RU" smtClean="0"/>
              <a:t>:</a:t>
            </a:r>
          </a:p>
          <a:p>
            <a:pPr>
              <a:lnSpc>
                <a:spcPct val="90000"/>
              </a:lnSpc>
            </a:pPr>
            <a:r>
              <a:rPr lang="uk-UA" sz="1800" smtClean="0"/>
              <a:t>Мы сотрудничаем с компаниями</a:t>
            </a:r>
            <a:br>
              <a:rPr lang="uk-UA" sz="1800" smtClean="0"/>
            </a:br>
            <a:r>
              <a:rPr lang="uk-UA" sz="1800" smtClean="0"/>
              <a:t>транзитной логистики, поэтому</a:t>
            </a:r>
            <a:br>
              <a:rPr lang="uk-UA" sz="1800" smtClean="0"/>
            </a:br>
            <a:r>
              <a:rPr lang="uk-UA" sz="1800" smtClean="0"/>
              <a:t>Вы получите свой заказ по ценам</a:t>
            </a:r>
            <a:br>
              <a:rPr lang="uk-UA" sz="1800" smtClean="0"/>
            </a:br>
            <a:r>
              <a:rPr lang="uk-UA" sz="1800" smtClean="0"/>
              <a:t>в 2 раза ниже рыночных!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Качество соответствует </a:t>
            </a:r>
            <a:r>
              <a:rPr lang="uk-UA" sz="1800" smtClean="0"/>
              <a:t>международному стандарту </a:t>
            </a:r>
            <a:r>
              <a:rPr lang="ru-RU" sz="1800" smtClean="0"/>
              <a:t>ISO 9000</a:t>
            </a:r>
          </a:p>
          <a:p>
            <a:pPr>
              <a:lnSpc>
                <a:spcPct val="90000"/>
              </a:lnSpc>
            </a:pPr>
            <a:r>
              <a:rPr lang="ru-RU" sz="1800" smtClean="0"/>
              <a:t>100% Гарантия возврата денег в течение 30 дней, если товар вам не подойдет</a:t>
            </a:r>
          </a:p>
          <a:p>
            <a:pPr>
              <a:lnSpc>
                <a:spcPct val="90000"/>
              </a:lnSpc>
            </a:pPr>
            <a:endParaRPr lang="uk-UA" sz="1800" smtClean="0"/>
          </a:p>
        </p:txBody>
      </p:sp>
      <p:sp>
        <p:nvSpPr>
          <p:cNvPr id="55300" name="Rectangle 5"/>
          <p:cNvSpPr>
            <a:spLocks noChangeArrowheads="1"/>
          </p:cNvSpPr>
          <p:nvPr/>
        </p:nvSpPr>
        <p:spPr bwMode="auto">
          <a:xfrm>
            <a:off x="457200" y="1600200"/>
            <a:ext cx="82296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Структура лендинга и каждый смысловой блок должны нести ценность и конкретику вашего предложения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000">
                <a:latin typeface="Calibri" pitchFamily="34" charset="0"/>
              </a:rPr>
              <a:t>Не должно быть лишней «воды»</a:t>
            </a:r>
            <a:endParaRPr lang="uk-UA" sz="20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Фишка №4: Социальное доверие</a:t>
            </a:r>
            <a:endParaRPr lang="uk-UA" sz="4000" smtClean="0"/>
          </a:p>
        </p:txBody>
      </p:sp>
      <p:sp>
        <p:nvSpPr>
          <p:cNvPr id="56322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362950" cy="4525963"/>
          </a:xfrm>
        </p:spPr>
        <p:txBody>
          <a:bodyPr/>
          <a:lstStyle/>
          <a:p>
            <a:r>
              <a:rPr lang="ru-RU" sz="2800" smtClean="0"/>
              <a:t>Лендинг и портфолио должны повышать доверие, а не вызывать сомнение</a:t>
            </a:r>
            <a:endParaRPr lang="uk-UA" sz="2800" smtClean="0"/>
          </a:p>
        </p:txBody>
      </p:sp>
      <p:pic>
        <p:nvPicPr>
          <p:cNvPr id="56323" name="Picture 4" descr="Скриншот 2015-04-23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2997200"/>
            <a:ext cx="7165975" cy="3073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4" name="Picture 5" descr="Скриншот 2015-04-23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4508500"/>
            <a:ext cx="4392612" cy="1858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Фишка №5: </a:t>
            </a:r>
            <a:r>
              <a:rPr lang="en-US" sz="4000" smtClean="0"/>
              <a:t>SEO </a:t>
            </a:r>
            <a:r>
              <a:rPr lang="ru-RU" sz="4000" smtClean="0"/>
              <a:t>для лендинга возможно</a:t>
            </a:r>
            <a:endParaRPr lang="uk-UA" sz="4000" smtClean="0"/>
          </a:p>
        </p:txBody>
      </p:sp>
      <p:sp>
        <p:nvSpPr>
          <p:cNvPr id="57346" name="Rectangle 3"/>
          <p:cNvSpPr>
            <a:spLocks noGrp="1"/>
          </p:cNvSpPr>
          <p:nvPr>
            <p:ph type="body" idx="1"/>
          </p:nvPr>
        </p:nvSpPr>
        <p:spPr>
          <a:xfrm>
            <a:off x="468313" y="1628775"/>
            <a:ext cx="8229600" cy="2592388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000" smtClean="0"/>
              <a:t>Если сделать начальную </a:t>
            </a:r>
            <a:r>
              <a:rPr lang="en-US" sz="2000" smtClean="0"/>
              <a:t>SEO </a:t>
            </a:r>
            <a:r>
              <a:rPr lang="ru-RU" sz="2000" smtClean="0"/>
              <a:t>оптимизацию, лендинг может попасть в ТОП-10 по органической выдаче</a:t>
            </a:r>
          </a:p>
          <a:p>
            <a:pPr>
              <a:lnSpc>
                <a:spcPct val="90000"/>
              </a:lnSpc>
            </a:pPr>
            <a:r>
              <a:rPr lang="ru-RU" sz="2000" smtClean="0"/>
              <a:t>В США лендинг поддерживают контекстом только 1 год, а тем временем выводят его в ТОП поисковой выдачи по </a:t>
            </a:r>
            <a:r>
              <a:rPr lang="en-US" sz="2000" smtClean="0"/>
              <a:t>SEO</a:t>
            </a:r>
            <a:r>
              <a:rPr lang="ru-RU" sz="2000" smtClean="0"/>
              <a:t> (статьи, посты в блогах, соц.сетях)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smtClean="0"/>
              <a:t>  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000" b="1" smtClean="0"/>
              <a:t>Несколько примеров попадания лендингов в ТОП:</a:t>
            </a:r>
            <a:endParaRPr lang="ru-RU" sz="240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1800" smtClean="0"/>
              <a:t>(учитывая, что никаких особых усилий не прилагали)</a:t>
            </a:r>
            <a:endParaRPr lang="uk-UA" sz="2400" smtClean="0"/>
          </a:p>
        </p:txBody>
      </p:sp>
      <p:pic>
        <p:nvPicPr>
          <p:cNvPr id="57347" name="Picture 4" descr="Скриншот 2015-04-23 19"/>
          <p:cNvPicPr>
            <a:picLocks noChangeAspect="1" noChangeArrowheads="1"/>
          </p:cNvPicPr>
          <p:nvPr/>
        </p:nvPicPr>
        <p:blipFill>
          <a:blip r:embed="rId2"/>
          <a:srcRect r="1154" b="-8009"/>
          <a:stretch>
            <a:fillRect/>
          </a:stretch>
        </p:blipFill>
        <p:spPr bwMode="auto">
          <a:xfrm>
            <a:off x="468313" y="4581525"/>
            <a:ext cx="3529012" cy="5715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8" name="Picture 5" descr="Скриншот 2015-04-23 19"/>
          <p:cNvPicPr>
            <a:picLocks noChangeAspect="1" noChangeArrowheads="1"/>
          </p:cNvPicPr>
          <p:nvPr/>
        </p:nvPicPr>
        <p:blipFill>
          <a:blip r:embed="rId3"/>
          <a:srcRect r="354"/>
          <a:stretch>
            <a:fillRect/>
          </a:stretch>
        </p:blipFill>
        <p:spPr bwMode="auto">
          <a:xfrm>
            <a:off x="466725" y="5734050"/>
            <a:ext cx="3744913" cy="633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9" name="Picture 6" descr="Скриншот 2015-04-23 19"/>
          <p:cNvPicPr>
            <a:picLocks noChangeAspect="1" noChangeArrowheads="1"/>
          </p:cNvPicPr>
          <p:nvPr/>
        </p:nvPicPr>
        <p:blipFill>
          <a:blip r:embed="rId4"/>
          <a:srcRect r="-195"/>
          <a:stretch>
            <a:fillRect/>
          </a:stretch>
        </p:blipFill>
        <p:spPr bwMode="auto">
          <a:xfrm>
            <a:off x="4787900" y="4581525"/>
            <a:ext cx="3527425" cy="596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50" name="Picture 7" descr="Скриншот 2015-04-23 1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7900" y="5734050"/>
            <a:ext cx="3816350" cy="639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4716463" y="4221163"/>
            <a:ext cx="40306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«дозвіл з охорони праці» – </a:t>
            </a:r>
            <a:r>
              <a:rPr lang="ru-RU" sz="1400" b="1"/>
              <a:t>5</a:t>
            </a:r>
            <a:r>
              <a:rPr lang="ru-RU" sz="1400"/>
              <a:t> позиция в </a:t>
            </a:r>
            <a:r>
              <a:rPr lang="en-US" sz="1400"/>
              <a:t>Google</a:t>
            </a:r>
            <a:endParaRPr lang="uk-UA" sz="1400"/>
          </a:p>
        </p:txBody>
      </p:sp>
      <p:sp>
        <p:nvSpPr>
          <p:cNvPr id="57352" name="Rectangle 9"/>
          <p:cNvSpPr>
            <a:spLocks noChangeArrowheads="1"/>
          </p:cNvSpPr>
          <p:nvPr/>
        </p:nvSpPr>
        <p:spPr bwMode="auto">
          <a:xfrm>
            <a:off x="4694238" y="5373688"/>
            <a:ext cx="37655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«гроші до зарплати» – </a:t>
            </a:r>
            <a:r>
              <a:rPr lang="ru-RU" sz="1400" b="1"/>
              <a:t>11</a:t>
            </a:r>
            <a:r>
              <a:rPr lang="ru-RU" sz="1400"/>
              <a:t> позиция в </a:t>
            </a:r>
            <a:r>
              <a:rPr lang="en-US" sz="1400"/>
              <a:t>Google</a:t>
            </a:r>
            <a:endParaRPr lang="uk-UA" sz="1400"/>
          </a:p>
        </p:txBody>
      </p:sp>
      <p:sp>
        <p:nvSpPr>
          <p:cNvPr id="57353" name="Rectangle 10"/>
          <p:cNvSpPr>
            <a:spLocks noChangeArrowheads="1"/>
          </p:cNvSpPr>
          <p:nvPr/>
        </p:nvSpPr>
        <p:spPr bwMode="auto">
          <a:xfrm>
            <a:off x="395288" y="5373688"/>
            <a:ext cx="3841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«создание лендингов» – </a:t>
            </a:r>
            <a:r>
              <a:rPr lang="ru-RU" sz="1400" b="1"/>
              <a:t>8</a:t>
            </a:r>
            <a:r>
              <a:rPr lang="ru-RU" sz="1400"/>
              <a:t> позиция в </a:t>
            </a:r>
            <a:r>
              <a:rPr lang="en-US" sz="1400"/>
              <a:t>Google</a:t>
            </a:r>
            <a:endParaRPr lang="uk-UA" sz="1400"/>
          </a:p>
        </p:txBody>
      </p:sp>
      <p:sp>
        <p:nvSpPr>
          <p:cNvPr id="57354" name="Rectangle 11"/>
          <p:cNvSpPr>
            <a:spLocks noChangeArrowheads="1"/>
          </p:cNvSpPr>
          <p:nvPr/>
        </p:nvSpPr>
        <p:spPr bwMode="auto">
          <a:xfrm>
            <a:off x="395288" y="4221163"/>
            <a:ext cx="37433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400"/>
              <a:t>«стирка ковров киев» – </a:t>
            </a:r>
            <a:r>
              <a:rPr lang="ru-RU" sz="1400" b="1"/>
              <a:t>3</a:t>
            </a:r>
            <a:r>
              <a:rPr lang="ru-RU" sz="1400"/>
              <a:t> позиция в </a:t>
            </a:r>
            <a:r>
              <a:rPr lang="en-US" sz="1400"/>
              <a:t>Google</a:t>
            </a:r>
            <a:endParaRPr lang="uk-UA" sz="140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Фишка №6: Вебвизор</a:t>
            </a:r>
            <a:endParaRPr lang="uk-UA" smtClean="0"/>
          </a:p>
        </p:txBody>
      </p:sp>
      <p:sp>
        <p:nvSpPr>
          <p:cNvPr id="58370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ru-RU" sz="2800" smtClean="0"/>
              <a:t>Функция Вебвизор позволяет отслеживать действия посетителей на вашем сайте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Установите на ваш лендинг Яндекс Метрику и подключите инструмент Вебвизор (</a:t>
            </a:r>
            <a:r>
              <a:rPr lang="ru-RU" sz="2800" smtClean="0">
                <a:hlinkClick r:id="rId2"/>
              </a:rPr>
              <a:t>metrika.yandex.ua/promo/webvisor/</a:t>
            </a:r>
            <a:r>
              <a:rPr lang="ru-RU" sz="2800" smtClean="0"/>
              <a:t>)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Проанализируйте 20 сессий посетителей в Вебвизоре, сделайте выводы и внесите в лендинг улучшения</a:t>
            </a:r>
          </a:p>
          <a:p>
            <a:pPr>
              <a:lnSpc>
                <a:spcPct val="80000"/>
              </a:lnSpc>
            </a:pPr>
            <a:r>
              <a:rPr lang="ru-RU" sz="2800" smtClean="0"/>
              <a:t>Просмотрите тепловую карту и усильте важные блоки, которые посетители прокручивают за 1-2 секунды</a:t>
            </a:r>
            <a:endParaRPr lang="uk-UA" sz="2800" smtClean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smtClean="0"/>
              <a:t>Фишка №7: Стоимость лида (заявки/звонка) важнее конверсии </a:t>
            </a:r>
            <a:endParaRPr lang="uk-UA" sz="3600" smtClean="0"/>
          </a:p>
        </p:txBody>
      </p:sp>
      <p:pic>
        <p:nvPicPr>
          <p:cNvPr id="64515" name="Picture 3" descr="1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557338"/>
            <a:ext cx="7343775" cy="4911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/>
          </p:cNvSpPr>
          <p:nvPr>
            <p:ph type="title"/>
          </p:nvPr>
        </p:nvSpPr>
        <p:spPr>
          <a:xfrm>
            <a:off x="457200" y="620713"/>
            <a:ext cx="8229600" cy="1143000"/>
          </a:xfrm>
        </p:spPr>
        <p:txBody>
          <a:bodyPr/>
          <a:lstStyle/>
          <a:p>
            <a:r>
              <a:rPr lang="ru-RU" sz="4000" smtClean="0"/>
              <a:t>Фишка №8: Оптимизация под мобильные устройства</a:t>
            </a:r>
            <a:endParaRPr lang="uk-UA" sz="4000" smtClean="0"/>
          </a:p>
        </p:txBody>
      </p:sp>
      <p:sp>
        <p:nvSpPr>
          <p:cNvPr id="65539" name="Rectangle 3"/>
          <p:cNvSpPr>
            <a:spLocks noGrp="1"/>
          </p:cNvSpPr>
          <p:nvPr>
            <p:ph type="body" idx="1"/>
          </p:nvPr>
        </p:nvSpPr>
        <p:spPr>
          <a:xfrm>
            <a:off x="457200" y="1946275"/>
            <a:ext cx="8229600" cy="452596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 sz="2800" smtClean="0"/>
              <a:t>20-30% посетителей будут заходить на ваш лендинг с мобильных устройств, важно чтоб он был оптимизирован под телефоны и планшеты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Все поля в формах захвата должны корректно заполнятся с мобильных и заявка должна корректно отправляться</a:t>
            </a:r>
          </a:p>
          <a:p>
            <a:pPr>
              <a:lnSpc>
                <a:spcPct val="90000"/>
              </a:lnSpc>
            </a:pPr>
            <a:r>
              <a:rPr lang="ru-RU" sz="2800" smtClean="0"/>
              <a:t>Спецэффекты должны нормально подгружаться или принудительно отключаться на мобильных устройствах</a:t>
            </a:r>
          </a:p>
          <a:p>
            <a:pPr>
              <a:lnSpc>
                <a:spcPct val="90000"/>
              </a:lnSpc>
            </a:pPr>
            <a:endParaRPr lang="ru-RU" sz="2800" smtClean="0"/>
          </a:p>
          <a:p>
            <a:pPr>
              <a:lnSpc>
                <a:spcPct val="90000"/>
              </a:lnSpc>
            </a:pPr>
            <a:endParaRPr lang="uk-UA" sz="2800" smtClean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/>
              <a:t>Фишка №9: Сегментация целевой аудитории</a:t>
            </a:r>
            <a:endParaRPr lang="uk-UA" sz="4000" smtClean="0"/>
          </a:p>
        </p:txBody>
      </p:sp>
      <p:sp>
        <p:nvSpPr>
          <p:cNvPr id="59394" name="Rectangle 3"/>
          <p:cNvSpPr>
            <a:spLocks noGrp="1"/>
          </p:cNvSpPr>
          <p:nvPr>
            <p:ph type="body" sz="half" idx="1"/>
          </p:nvPr>
        </p:nvSpPr>
        <p:spPr>
          <a:xfrm>
            <a:off x="457200" y="5053013"/>
            <a:ext cx="4038600" cy="2336800"/>
          </a:xfrm>
        </p:spPr>
        <p:txBody>
          <a:bodyPr/>
          <a:lstStyle/>
          <a:p>
            <a:r>
              <a:rPr lang="ru-RU" sz="2000" smtClean="0"/>
              <a:t>Поисковые запросы</a:t>
            </a:r>
          </a:p>
          <a:p>
            <a:r>
              <a:rPr lang="ru-RU" sz="2000" smtClean="0"/>
              <a:t>География</a:t>
            </a:r>
          </a:p>
          <a:p>
            <a:r>
              <a:rPr lang="ru-RU" sz="2000" smtClean="0"/>
              <a:t>Время суток</a:t>
            </a:r>
            <a:endParaRPr lang="uk-UA" sz="2000" smtClean="0"/>
          </a:p>
        </p:txBody>
      </p:sp>
      <p:sp>
        <p:nvSpPr>
          <p:cNvPr id="59395" name="Rectangle 4"/>
          <p:cNvSpPr>
            <a:spLocks noGrp="1"/>
          </p:cNvSpPr>
          <p:nvPr>
            <p:ph type="body" sz="half" idx="2"/>
          </p:nvPr>
        </p:nvSpPr>
        <p:spPr>
          <a:xfrm>
            <a:off x="4648200" y="5053013"/>
            <a:ext cx="4038600" cy="2336800"/>
          </a:xfrm>
        </p:spPr>
        <p:txBody>
          <a:bodyPr/>
          <a:lstStyle/>
          <a:p>
            <a:r>
              <a:rPr lang="ru-RU" sz="2000" smtClean="0"/>
              <a:t>Новые/вернувшиеся</a:t>
            </a:r>
          </a:p>
          <a:p>
            <a:r>
              <a:rPr lang="ru-RU" sz="2000" smtClean="0"/>
              <a:t>Типы устройств</a:t>
            </a:r>
          </a:p>
          <a:p>
            <a:r>
              <a:rPr lang="ru-RU" sz="2000" smtClean="0"/>
              <a:t>Источник трафика (онлайн и оффлайн)</a:t>
            </a:r>
          </a:p>
          <a:p>
            <a:endParaRPr lang="uk-UA" sz="2000" smtClean="0"/>
          </a:p>
        </p:txBody>
      </p:sp>
      <p:sp>
        <p:nvSpPr>
          <p:cNvPr id="59396" name="Rectangle 5"/>
          <p:cNvSpPr>
            <a:spLocks noChangeArrowheads="1"/>
          </p:cNvSpPr>
          <p:nvPr/>
        </p:nvSpPr>
        <p:spPr bwMode="auto">
          <a:xfrm>
            <a:off x="468313" y="1600200"/>
            <a:ext cx="82184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Идеальный лендинг пейдж – тот, который максимально соответствует спросу и желанию вашей целевой аудитории</a:t>
            </a:r>
          </a:p>
          <a:p>
            <a:pPr marL="342900" indent="-342900" eaLnBrk="0" hangingPunct="0">
              <a:spcBef>
                <a:spcPct val="20000"/>
              </a:spcBef>
              <a:buFont typeface="Arial" charset="0"/>
              <a:buChar char="•"/>
            </a:pPr>
            <a:r>
              <a:rPr lang="ru-RU" sz="2400">
                <a:latin typeface="Calibri" pitchFamily="34" charset="0"/>
              </a:rPr>
              <a:t>Для каждой сегментированной целевой аудитории можно сделать лендинг (статические или динамические), что позволит </a:t>
            </a:r>
            <a:r>
              <a:rPr lang="ru-RU" sz="2400" b="1">
                <a:latin typeface="Calibri" pitchFamily="34" charset="0"/>
              </a:rPr>
              <a:t>в 2-3 раза увеличить эффективность и соответственно продажи</a:t>
            </a:r>
          </a:p>
        </p:txBody>
      </p:sp>
      <p:sp>
        <p:nvSpPr>
          <p:cNvPr id="59397" name="Rectangle 6"/>
          <p:cNvSpPr>
            <a:spLocks noChangeArrowheads="1"/>
          </p:cNvSpPr>
          <p:nvPr/>
        </p:nvSpPr>
        <p:spPr bwMode="auto">
          <a:xfrm>
            <a:off x="446088" y="4552950"/>
            <a:ext cx="822960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buFont typeface="Arial" charset="0"/>
              <a:buNone/>
            </a:pPr>
            <a:r>
              <a:rPr lang="ru-RU" sz="2400" b="1">
                <a:latin typeface="Calibri" pitchFamily="34" charset="0"/>
              </a:rPr>
              <a:t>Что можно сегментировать:</a:t>
            </a:r>
            <a:endParaRPr lang="uk-UA" sz="2400" b="1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6858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Основные «сущности» аккаунта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7410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352800" y="2286000"/>
            <a:ext cx="2286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Аккаунт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352800" y="2971800"/>
            <a:ext cx="2286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352800" y="3657600"/>
            <a:ext cx="2286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Группы объявлений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3352800" y="4343400"/>
            <a:ext cx="2286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Объявления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352800" y="5029200"/>
            <a:ext cx="22860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Ключевые слова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66800"/>
            <a:ext cx="7772400" cy="533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Структура аккаунта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8434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Соединительная линия уступом 16"/>
          <p:cNvCxnSpPr>
            <a:stCxn id="52" idx="1"/>
            <a:endCxn id="54" idx="0"/>
          </p:cNvCxnSpPr>
          <p:nvPr/>
        </p:nvCxnSpPr>
        <p:spPr>
          <a:xfrm rot="10800000" flipV="1">
            <a:off x="1943100" y="2362200"/>
            <a:ext cx="1562100" cy="762000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25" name="Соединительная линия уступом 24"/>
          <p:cNvCxnSpPr>
            <a:stCxn id="52" idx="3"/>
          </p:cNvCxnSpPr>
          <p:nvPr/>
        </p:nvCxnSpPr>
        <p:spPr>
          <a:xfrm>
            <a:off x="5257800" y="2362200"/>
            <a:ext cx="914400" cy="990600"/>
          </a:xfrm>
          <a:prstGeom prst="bentConnector2">
            <a:avLst/>
          </a:prstGeom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>
            <a:stCxn id="52" idx="2"/>
            <a:endCxn id="53" idx="0"/>
          </p:cNvCxnSpPr>
          <p:nvPr/>
        </p:nvCxnSpPr>
        <p:spPr>
          <a:xfrm rot="5400000">
            <a:off x="4152901" y="2895600"/>
            <a:ext cx="4572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>
            <a:stCxn id="53" idx="2"/>
            <a:endCxn id="57" idx="0"/>
          </p:cNvCxnSpPr>
          <p:nvPr/>
        </p:nvCxnSpPr>
        <p:spPr>
          <a:xfrm rot="5400000">
            <a:off x="4114801" y="3924300"/>
            <a:ext cx="533400" cy="31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>
            <a:stCxn id="53" idx="2"/>
            <a:endCxn id="58" idx="0"/>
          </p:cNvCxnSpPr>
          <p:nvPr/>
        </p:nvCxnSpPr>
        <p:spPr>
          <a:xfrm rot="5400000">
            <a:off x="3009900" y="2819400"/>
            <a:ext cx="533400" cy="2209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>
            <a:stCxn id="53" idx="2"/>
            <a:endCxn id="56" idx="0"/>
          </p:cNvCxnSpPr>
          <p:nvPr/>
        </p:nvCxnSpPr>
        <p:spPr>
          <a:xfrm rot="16200000" flipH="1">
            <a:off x="5257800" y="2781300"/>
            <a:ext cx="533400" cy="2286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3505200" y="2057400"/>
            <a:ext cx="1752600" cy="6096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Аккаунт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505200" y="31242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1066800" y="31242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55" name="Прямоугольник 54"/>
          <p:cNvSpPr/>
          <p:nvPr/>
        </p:nvSpPr>
        <p:spPr>
          <a:xfrm>
            <a:off x="5943600" y="31242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Кампания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791200" y="41910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3505200" y="41910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1295400" y="4191000"/>
            <a:ext cx="1752600" cy="5334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Группа объявлений</a:t>
            </a:r>
          </a:p>
        </p:txBody>
      </p:sp>
      <p:sp>
        <p:nvSpPr>
          <p:cNvPr id="59" name="Прямоугольник 58"/>
          <p:cNvSpPr/>
          <p:nvPr/>
        </p:nvSpPr>
        <p:spPr>
          <a:xfrm>
            <a:off x="2819400" y="50292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Объявление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819400" y="54864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Объявление</a:t>
            </a:r>
          </a:p>
        </p:txBody>
      </p:sp>
      <p:sp>
        <p:nvSpPr>
          <p:cNvPr id="61" name="Прямоугольник 60"/>
          <p:cNvSpPr/>
          <p:nvPr/>
        </p:nvSpPr>
        <p:spPr>
          <a:xfrm>
            <a:off x="2819400" y="59436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Объявление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4800600" y="50292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слово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4800600" y="54864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слово</a:t>
            </a:r>
          </a:p>
        </p:txBody>
      </p:sp>
      <p:sp>
        <p:nvSpPr>
          <p:cNvPr id="64" name="Прямоугольник 63"/>
          <p:cNvSpPr/>
          <p:nvPr/>
        </p:nvSpPr>
        <p:spPr>
          <a:xfrm>
            <a:off x="4800600" y="5943600"/>
            <a:ext cx="1219200" cy="3714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/>
              <a:t>Кл. слово</a:t>
            </a:r>
          </a:p>
        </p:txBody>
      </p:sp>
      <p:cxnSp>
        <p:nvCxnSpPr>
          <p:cNvPr id="68" name="Прямая соединительная линия 67"/>
          <p:cNvCxnSpPr>
            <a:stCxn id="57" idx="2"/>
            <a:endCxn id="59" idx="0"/>
          </p:cNvCxnSpPr>
          <p:nvPr/>
        </p:nvCxnSpPr>
        <p:spPr>
          <a:xfrm rot="5400000">
            <a:off x="3752850" y="4400550"/>
            <a:ext cx="304800" cy="9525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>
            <a:stCxn id="57" idx="2"/>
            <a:endCxn id="62" idx="0"/>
          </p:cNvCxnSpPr>
          <p:nvPr/>
        </p:nvCxnSpPr>
        <p:spPr>
          <a:xfrm rot="16200000" flipH="1">
            <a:off x="4743450" y="4362450"/>
            <a:ext cx="304800" cy="1028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14400"/>
            <a:ext cx="7772400" cy="5334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tx1"/>
                </a:solidFill>
              </a:rPr>
              <a:t>Структура аккаунта </a:t>
            </a:r>
            <a:r>
              <a:rPr lang="ru-RU" sz="2000" dirty="0" smtClean="0">
                <a:solidFill>
                  <a:schemeClr val="tx1"/>
                </a:solidFill>
              </a:rPr>
              <a:t>(смотрим интерфейс)</a:t>
            </a: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19458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2" descr="C:\Users\Елена\Desktop\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" y="1676400"/>
            <a:ext cx="8561388" cy="415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Суть ключевых слов. </a:t>
            </a:r>
            <a:br>
              <a:rPr lang="ru-RU" sz="2400" dirty="0" smtClean="0"/>
            </a:br>
            <a:r>
              <a:rPr lang="ru-RU" sz="2400" dirty="0" smtClean="0"/>
              <a:t>Разница между ключевыми словами и запросами.</a:t>
            </a:r>
            <a:br>
              <a:rPr lang="ru-RU" sz="24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pic>
        <p:nvPicPr>
          <p:cNvPr id="20482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71800" y="2590800"/>
            <a:ext cx="3276600" cy="45720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4 типа ключевых запросов</a:t>
            </a:r>
          </a:p>
        </p:txBody>
      </p:sp>
      <p:sp>
        <p:nvSpPr>
          <p:cNvPr id="20485" name="TextBox 8"/>
          <p:cNvSpPr txBox="1">
            <a:spLocks noChangeArrowheads="1"/>
          </p:cNvSpPr>
          <p:nvPr/>
        </p:nvSpPr>
        <p:spPr bwMode="auto">
          <a:xfrm>
            <a:off x="2438400" y="1981200"/>
            <a:ext cx="42402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rgbClr val="FF0000"/>
                </a:solidFill>
                <a:latin typeface="Calibri" pitchFamily="34" charset="0"/>
              </a:rPr>
              <a:t>Зачем люди пользуются поисковиком?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5800" y="3124200"/>
            <a:ext cx="7772400" cy="34782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ru-RU" b="1" dirty="0">
                <a:latin typeface="+mn-lt"/>
              </a:rPr>
              <a:t>Четко сформулированные </a:t>
            </a:r>
            <a:r>
              <a:rPr lang="ru-RU" dirty="0">
                <a:latin typeface="+mn-lt"/>
              </a:rPr>
              <a:t>– пользователь четко понимает что он хочет.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+mn-lt"/>
              </a:rPr>
              <a:t>        </a:t>
            </a:r>
            <a:r>
              <a:rPr lang="ru-RU" sz="1600" i="1" dirty="0">
                <a:latin typeface="+mn-lt"/>
              </a:rPr>
              <a:t>Например: «печать визиток </a:t>
            </a:r>
            <a:r>
              <a:rPr lang="ru-RU" sz="1600" i="1" dirty="0" err="1">
                <a:latin typeface="+mn-lt"/>
              </a:rPr>
              <a:t>позняки</a:t>
            </a:r>
            <a:r>
              <a:rPr lang="ru-RU" sz="1600" i="1" dirty="0">
                <a:latin typeface="+mn-lt"/>
              </a:rPr>
              <a:t>», «адвокат по кредитам» «курсы контекстной  рекламы»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2"/>
              <a:defRPr/>
            </a:pPr>
            <a:r>
              <a:rPr lang="ru-RU" b="1" dirty="0">
                <a:latin typeface="+mn-lt"/>
              </a:rPr>
              <a:t>Запросы, которые описывают суть проблемы</a:t>
            </a:r>
            <a:r>
              <a:rPr lang="ru-RU" dirty="0">
                <a:latin typeface="+mn-lt"/>
              </a:rPr>
              <a:t>(уточняющие запросы, </a:t>
            </a:r>
            <a:r>
              <a:rPr lang="ru-RU" dirty="0" err="1">
                <a:latin typeface="+mn-lt"/>
              </a:rPr>
              <a:t>инфо</a:t>
            </a:r>
            <a:r>
              <a:rPr lang="ru-RU" dirty="0">
                <a:latin typeface="+mn-lt"/>
              </a:rPr>
              <a:t> запросы)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i="1" dirty="0">
                <a:latin typeface="+mn-lt"/>
              </a:rPr>
              <a:t>       </a:t>
            </a:r>
            <a:r>
              <a:rPr lang="ru-RU" sz="1600" i="1" dirty="0">
                <a:latin typeface="+mn-lt"/>
              </a:rPr>
              <a:t>Например: «где напечатать визитки», «как не платить кредит» «как настроить </a:t>
            </a:r>
            <a:r>
              <a:rPr lang="en-US" sz="1600" i="1" dirty="0" err="1">
                <a:latin typeface="+mn-lt"/>
              </a:rPr>
              <a:t>google</a:t>
            </a:r>
            <a:r>
              <a:rPr lang="en-US" sz="1600" i="1" dirty="0">
                <a:latin typeface="+mn-lt"/>
              </a:rPr>
              <a:t> </a:t>
            </a:r>
            <a:r>
              <a:rPr lang="en-US" sz="1600" i="1" dirty="0" err="1">
                <a:latin typeface="+mn-lt"/>
              </a:rPr>
              <a:t>adwords</a:t>
            </a:r>
            <a:r>
              <a:rPr lang="ru-RU" sz="1600" i="1" dirty="0">
                <a:latin typeface="+mn-lt"/>
              </a:rPr>
              <a:t>»</a:t>
            </a:r>
            <a:endParaRPr lang="en-US" sz="1600" i="1" dirty="0">
              <a:latin typeface="+mn-lt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rabicPeriod" startAt="3"/>
              <a:defRPr/>
            </a:pPr>
            <a:r>
              <a:rPr lang="ru-RU" b="1" dirty="0">
                <a:latin typeface="+mn-lt"/>
              </a:rPr>
              <a:t>Запросы, которые описывают «симптомы» проблемы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i="1" dirty="0">
                <a:latin typeface="+mn-lt"/>
              </a:rPr>
              <a:t>      </a:t>
            </a:r>
            <a:r>
              <a:rPr lang="ru-RU" sz="1600" i="1" dirty="0">
                <a:latin typeface="+mn-lt"/>
              </a:rPr>
              <a:t>Например: «банк подает в суд», «сливается бюджет в </a:t>
            </a:r>
            <a:r>
              <a:rPr lang="en-US" sz="1600" i="1" dirty="0" err="1">
                <a:latin typeface="+mn-lt"/>
              </a:rPr>
              <a:t>adwords</a:t>
            </a:r>
            <a:r>
              <a:rPr lang="ru-RU" sz="1600" i="1" dirty="0">
                <a:latin typeface="+mn-lt"/>
              </a:rPr>
              <a:t>»</a:t>
            </a:r>
            <a:r>
              <a:rPr lang="en-US" sz="1600" i="1" dirty="0">
                <a:latin typeface="+mn-lt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latin typeface="+mn-lt"/>
              </a:rPr>
              <a:t>4.    Запросы по названиям, моделям</a:t>
            </a:r>
            <a:r>
              <a:rPr lang="ru-RU" dirty="0">
                <a:latin typeface="+mn-lt"/>
              </a:rPr>
              <a:t> </a:t>
            </a:r>
            <a:r>
              <a:rPr lang="ru-RU" sz="1600" dirty="0">
                <a:latin typeface="+mn-lt"/>
              </a:rPr>
              <a:t>(это самые четко сформулированные запросы)</a:t>
            </a:r>
            <a:r>
              <a:rPr lang="en-US" sz="1600" dirty="0">
                <a:latin typeface="+mn-lt"/>
              </a:rPr>
              <a:t> </a:t>
            </a:r>
            <a:r>
              <a:rPr lang="ru-RU" sz="1600" i="1" dirty="0">
                <a:latin typeface="+mn-lt"/>
              </a:rPr>
              <a:t>Например: «ноутбук </a:t>
            </a:r>
            <a:r>
              <a:rPr lang="en-US" sz="1600" i="1" dirty="0" err="1">
                <a:latin typeface="+mn-lt"/>
              </a:rPr>
              <a:t>asus</a:t>
            </a:r>
            <a:r>
              <a:rPr lang="en-US" sz="1600" i="1" dirty="0">
                <a:latin typeface="+mn-lt"/>
              </a:rPr>
              <a:t> X552MD</a:t>
            </a:r>
            <a:r>
              <a:rPr lang="ru-RU" sz="1600" i="1" dirty="0">
                <a:latin typeface="+mn-lt"/>
              </a:rPr>
              <a:t>», «курсы контекстной рекламы БМ»</a:t>
            </a:r>
            <a:r>
              <a:rPr lang="en-US" i="1" dirty="0">
                <a:latin typeface="+mn-lt"/>
              </a:rPr>
              <a:t>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+mn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2" descr="C:\Users\Елена\Desktop\adwords-log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320675"/>
            <a:ext cx="1828800" cy="55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6" name="Picture 3" descr="C:\Users\Елена\Desktop\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81000"/>
            <a:ext cx="23987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TextBox 12"/>
          <p:cNvSpPr txBox="1">
            <a:spLocks noChangeArrowheads="1"/>
          </p:cNvSpPr>
          <p:nvPr/>
        </p:nvSpPr>
        <p:spPr bwMode="auto">
          <a:xfrm>
            <a:off x="1219200" y="2581275"/>
            <a:ext cx="6858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сколько ключевых слов использовать?</a:t>
            </a:r>
          </a:p>
          <a:p>
            <a:pPr algn="ctr">
              <a:buFont typeface="Arial" charset="0"/>
              <a:buChar char="•"/>
            </a:pPr>
            <a:r>
              <a:rPr lang="ru-RU">
                <a:latin typeface="Calibri" pitchFamily="34" charset="0"/>
              </a:rPr>
              <a:t> какие типы ключевых слов лучше?</a:t>
            </a:r>
            <a:endParaRPr lang="en-US">
              <a:latin typeface="Calibri" pitchFamily="34" charset="0"/>
            </a:endParaRPr>
          </a:p>
          <a:p>
            <a:pPr algn="ctr"/>
            <a:endParaRPr lang="ru-RU">
              <a:latin typeface="Calibri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71800" y="3729038"/>
            <a:ext cx="3276600" cy="461962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/>
              <a:t>КЕЙС</a:t>
            </a:r>
          </a:p>
        </p:txBody>
      </p:sp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685800" y="990600"/>
            <a:ext cx="7772400" cy="76200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marL="457200" indent="-457200" eaLnBrk="1" fontAlgn="auto" hangingPunct="1">
              <a:spcAft>
                <a:spcPts val="0"/>
              </a:spcAft>
              <a:defRPr/>
            </a:pP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Суть ключевых слов. </a:t>
            </a:r>
            <a:br>
              <a:rPr lang="ru-RU" sz="2400" dirty="0" smtClean="0"/>
            </a:br>
            <a:r>
              <a:rPr lang="ru-RU" sz="2400" dirty="0" smtClean="0"/>
              <a:t>Разница между ключевыми словами и запросами.</a:t>
            </a:r>
            <a:br>
              <a:rPr lang="ru-RU" sz="2400" dirty="0" smtClean="0"/>
            </a:b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2362200" y="4953000"/>
            <a:ext cx="4495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000" b="1">
                <a:latin typeface="Calibri" pitchFamily="34" charset="0"/>
              </a:rPr>
              <a:t>Правило своего рубля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3692</TotalTime>
  <Words>1784</Words>
  <Application>Microsoft Office PowerPoint</Application>
  <PresentationFormat>Экран (4:3)</PresentationFormat>
  <Paragraphs>371</Paragraphs>
  <Slides>48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49" baseType="lpstr">
      <vt:lpstr>Тема Office</vt:lpstr>
      <vt:lpstr>Презентация PowerPoint</vt:lpstr>
      <vt:lpstr>Презентация PowerPoint</vt:lpstr>
      <vt:lpstr>О спикерах</vt:lpstr>
      <vt:lpstr>План</vt:lpstr>
      <vt:lpstr>Основные «сущности» аккаунта</vt:lpstr>
      <vt:lpstr>Структура аккаунта</vt:lpstr>
      <vt:lpstr>Структура аккаунта (смотрим интерфейс)</vt:lpstr>
      <vt:lpstr> Суть ключевых слов.  Разница между ключевыми словами и запросами. </vt:lpstr>
      <vt:lpstr> Суть ключевых слов.  Разница между ключевыми словами и запросами.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 тут наступила 2-я часть доклада…</vt:lpstr>
      <vt:lpstr>CTR, CPC, QS и пр. показатели безусловно важны!  </vt:lpstr>
      <vt:lpstr>Качество целевой страницы важнее чем CTR, CPC, QS</vt:lpstr>
      <vt:lpstr>Презентация PowerPoint</vt:lpstr>
      <vt:lpstr>95% компаний имеют сайты,  которые плохо конвертируют посетителей в покупателей</vt:lpstr>
      <vt:lpstr>Презентация PowerPoint</vt:lpstr>
      <vt:lpstr>Что такое Landing Page?</vt:lpstr>
      <vt:lpstr>Давайте рассмотрим реальные сайты с плохим контентом</vt:lpstr>
      <vt:lpstr>Первый экран – это 50% успеха лендинга</vt:lpstr>
      <vt:lpstr>Что продает этот сайт?</vt:lpstr>
      <vt:lpstr>А этот?</vt:lpstr>
      <vt:lpstr>А здесь купили бы?</vt:lpstr>
      <vt:lpstr>Как сделать, чтоб было хорошо?</vt:lpstr>
      <vt:lpstr>9 фишек, которые реально влияют на конверсию</vt:lpstr>
      <vt:lpstr>Фишка №1: Первый экран и заголовок (Первый экран – это та область сайта, которую видит посетитель после перехода на ваш сайт, без прокрутки колесика мышки вниз)</vt:lpstr>
      <vt:lpstr>Фишка №2: Форма захвата</vt:lpstr>
      <vt:lpstr>Фишка №3: Смысловой скелет</vt:lpstr>
      <vt:lpstr>Фишка №4: Социальное доверие</vt:lpstr>
      <vt:lpstr>Фишка №5: SEO для лендинга возможно</vt:lpstr>
      <vt:lpstr>Фишка №6: Вебвизор</vt:lpstr>
      <vt:lpstr>Фишка №7: Стоимость лида (заявки/звонка) важнее конверсии </vt:lpstr>
      <vt:lpstr>Фишка №8: Оптимизация под мобильные устройства</vt:lpstr>
      <vt:lpstr>Фишка №9: Сегментация целевой аудитории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</dc:title>
  <dc:creator>Никита Мицевич</dc:creator>
  <cp:lastModifiedBy>admin</cp:lastModifiedBy>
  <cp:revision>88</cp:revision>
  <dcterms:created xsi:type="dcterms:W3CDTF">2015-08-23T04:35:48Z</dcterms:created>
  <dcterms:modified xsi:type="dcterms:W3CDTF">2015-09-12T13:43:01Z</dcterms:modified>
</cp:coreProperties>
</file>