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 bookmarkIdSeed="2">
  <p:sldMasterIdLst>
    <p:sldMasterId id="2147483665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337" r:id="rId4"/>
    <p:sldId id="346" r:id="rId5"/>
    <p:sldId id="370" r:id="rId6"/>
    <p:sldId id="348" r:id="rId7"/>
    <p:sldId id="355" r:id="rId8"/>
    <p:sldId id="359" r:id="rId9"/>
    <p:sldId id="360" r:id="rId10"/>
    <p:sldId id="362" r:id="rId11"/>
    <p:sldId id="367" r:id="rId12"/>
    <p:sldId id="371" r:id="rId13"/>
    <p:sldId id="361" r:id="rId14"/>
    <p:sldId id="373" r:id="rId15"/>
    <p:sldId id="374" r:id="rId16"/>
    <p:sldId id="377" r:id="rId17"/>
    <p:sldId id="375" r:id="rId18"/>
    <p:sldId id="376" r:id="rId19"/>
    <p:sldId id="378" r:id="rId20"/>
    <p:sldId id="379" r:id="rId21"/>
    <p:sldId id="368" r:id="rId22"/>
    <p:sldId id="369" r:id="rId2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79F3022-4871-44C4-875D-58FC5D943C98}">
  <a:tblStyle styleId="{F79F3022-4871-44C4-875D-58FC5D943C9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ECF3"/>
          </a:solidFill>
        </a:fill>
      </a:tcStyle>
    </a:wholeTbl>
    <a:band1H>
      <a:tcStyle>
        <a:tcBdr/>
        <a:fill>
          <a:solidFill>
            <a:srgbClr val="CAD6E7"/>
          </a:solidFill>
        </a:fill>
      </a:tcStyle>
    </a:band1H>
    <a:band1V>
      <a:tcStyle>
        <a:tcBdr/>
        <a:fill>
          <a:solidFill>
            <a:srgbClr val="CAD6E7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CACFE9B7-E825-4A3A-ABC2-BD7873CCED5A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</a:tblStyle>
  <a:tblStyle styleId="{0DBD749A-A50D-41D8-869A-577E67CD96C8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/>
      <a:tcStyle>
        <a:tcBdr>
          <a:bottom>
            <a:ln w="254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5143" autoAdjust="0"/>
  </p:normalViewPr>
  <p:slideViewPr>
    <p:cSldViewPr snapToGrid="0">
      <p:cViewPr>
        <p:scale>
          <a:sx n="92" d="100"/>
          <a:sy n="92" d="100"/>
        </p:scale>
        <p:origin x="-1278" y="-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2D537-25D4-44BA-AB5C-58FA9D66A52E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42528-E040-4E3C-BAC2-DBB8657B2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92835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3323420"/>
      </p:ext>
    </p:extLst>
  </p:cSld>
  <p:clrMap bg1="lt1" tx1="dk1" bg2="dk2" tx2="lt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Нижний колонтитул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45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0" name="Shape 53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Shape 531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Shape 53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9" name="Shape 56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lang="ru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Shape 22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Shape 422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Shape 42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Shape 36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Shape 36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Простыми словами, когда браузеру нужен файл размещенный на веб-сервере, браузер запрашивает его через HTTP. Когда запрос достигает нужного веб-сервера (железо), сервер HTTP (ПО) передает запрашиваемый документ обратно, также через HTTP.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Shape 374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Shape 37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Существующие методы: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получить доступ к существующему ресурсу. В URL перечислена вся необходимая информация, чтобы сервер смог найти и вернуть в качестве ответа искомый ресурс.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используется для создания нового ресурса. POST запрос обычно содержит в себе всю нужную информацию для создания нового ресурса.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обновить текущий ресурс. PUT запрос содержит обновляемые данные.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служит для удаления существующего ресурса.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Данные методы самые популярные и чаще всего используются различными инструментами и фрэймворками. В некоторых случаях, PUT и DELETE запросы отправляются посредством отправки POST, в содержании которого указано действие, которое нужно совершить с ресурсом: создать, обновить или удалить.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Также HTTP поддерживает и другие методы: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аналогичен GET. Разница в том, что при данном виде запроса не передаётся сообщение. Сервер получает только заголовки. Используется, к примеру, для того чтобы определить, был ли изменён ресурс.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TRACE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во время передачи запрос проходит через множество точек доступа и прокси серверов, каждый из которых вносит свою информацию: IP, DNS. С помощью данного метода, можно увидеть всю промежуточную информацию.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OPTIONS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используется для определения возможностей сервера, его параметров и конфигурации для конкретного ресурса.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Shape 474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Shape 47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1" name="Shape 48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ответ на запрос от клиента, сервер отправляет ответ, который содержит, в том числе, и код состояния. Данный код несёт в себе особый смысл для того, чтобы клиент мог отчётливей понять, как интерпретировать ответ: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1xx: Информационные сообщения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Набор этих кодов был введён в HTTP/1.1. Сервер может отправить запрос вида: Expect: 100-continue, что означает, что клиент ещё отправляет оставшуюся часть запроса. Клиенты, работающие с HTTP/1.0 игнорируют данные заголовки.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2xx: Сообщения об успехе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Если клиент получил код из серии 2xx, то запрос ушёл успешно. Самый распространённый вариант - это 200 OK. При GET запросе, сервер отправляет ответ в теле сообщения. Также существуют и другие возможные ответы: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 Accepted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запрос принят, но может не содержать ресурс в ответе. Это полезно для асинхронных запросов на стороне сервера. Сервер определяет, отправить ресурс или нет.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204 No Content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в теле ответа нет сообщения.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205 Reset Content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указание серверу о сбросе представления документа.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206 Partial Content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ответ содержит только часть контента. В дополнительных заголовках определяется общая длина контента и другая инфа.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3xx: Перенаправление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Своеобразное сообщение клиенту о необходимости совершить ещё одно действие. Самый распространённый вариант применения: перенаправить клиент на другой адрес.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301 Moved Permanently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ресурс теперь можно найти по другому URL адресу.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303 See Other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ресурс временно можно найти по другому URL адресу. Заголовок Location содержит временный URL.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304 Not Modified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сервер определяет, что ресурс не был изменён и клиенту нужно задействовать закэшированную версию ответа. Для проверки идентичности информации используется ETag (хэш Сущности - Enttity Tag);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4xx: Клиентские ошибки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Данный класс сообщений используется сервером, если он решил, что запрос был отправлен с ошибкой. Наиболее распространённый код: 404 Not Found. Это означает, что ресурс не найден на сервере. Другие возможные коды: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400 Bad Request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вопрос был сформирован неверно.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401 Unauthorized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для совершения запроса нужна аутентификация. Информация передаётся через заголовок Authorization.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403 Forbidden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сервер не открыл доступ к ресурсу.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405 Method Not Allowed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неверный HTTP метод был задействован для того, чтобы получить доступ к ресурсу.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409 Conflict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сервер не может до конца обработать запрос, т.к. пытается изменить более новую версию ресурса. Это часто происходит при PUT запросах.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5xx: Ошибки сервера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Ряд кодов, которые используются для определения ошибки сервера при обработке запроса. Самый распространённый: 500 Internal Server Error. Другие варианты: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501 Not Implemented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сервер не поддерживает запрашиваемую функциональность.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503 Service Unavailable</a:t>
            </a:r>
            <a:r>
              <a:rPr lang="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это может случиться, если на сервере произошла ошибка или он перегружен. Обычно в этом случае, сервер не отвечает, а время, данное на ответ, истекает.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Shape 482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Shape 48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Нижний колонтитул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62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Shape 57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6" name="Shape 57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4" name="Shape 58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Shape 585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Shape 58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Shape 348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Shape 34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5" name="Shape 38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5" name="Shape 36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Shape 425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Shape 42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7" name="Shape 4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Shape 488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Shape 4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ый слайд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5303837" y="4581525"/>
            <a:ext cx="6121400" cy="15160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buClr>
                <a:srgbClr val="99A8B7"/>
              </a:buClr>
              <a:buFont typeface="Arial"/>
              <a:buNone/>
              <a:defRPr sz="2400" b="0" i="0" u="none" strike="noStrike" cap="non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5303837" y="2276475"/>
            <a:ext cx="6121400" cy="2305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03837" y="760412"/>
            <a:ext cx="6121401" cy="760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buClr>
                <a:srgbClr val="99A8B7"/>
              </a:buClr>
              <a:buFont typeface="Arial"/>
              <a:buNone/>
              <a:defRPr sz="2400" b="0" i="0" u="none" strike="noStrike" cap="non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5303837" y="1520825"/>
            <a:ext cx="6121401" cy="755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buClr>
                <a:srgbClr val="4C5D6E"/>
              </a:buClr>
              <a:buFont typeface="Arial"/>
              <a:buNone/>
              <a:defRPr sz="2400" b="1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pic" idx="4"/>
          </p:nvPr>
        </p:nvSpPr>
        <p:spPr>
          <a:xfrm>
            <a:off x="766762" y="1520823"/>
            <a:ext cx="3781425" cy="3816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139824" y="760412"/>
            <a:ext cx="3048364" cy="49724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8003813" y="760412"/>
            <a:ext cx="3055075" cy="497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3"/>
          </p:nvPr>
        </p:nvSpPr>
        <p:spPr>
          <a:xfrm>
            <a:off x="4548187" y="760412"/>
            <a:ext cx="3095625" cy="497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4 объекта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766762" y="760412"/>
            <a:ext cx="10658474" cy="15129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766764" y="2633322"/>
            <a:ext cx="2393999" cy="30995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2"/>
          </p:nvPr>
        </p:nvSpPr>
        <p:spPr>
          <a:xfrm>
            <a:off x="6276001" y="2633322"/>
            <a:ext cx="2388886" cy="30995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3"/>
          </p:nvPr>
        </p:nvSpPr>
        <p:spPr>
          <a:xfrm>
            <a:off x="3520764" y="2633322"/>
            <a:ext cx="2395236" cy="30995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4"/>
          </p:nvPr>
        </p:nvSpPr>
        <p:spPr>
          <a:xfrm>
            <a:off x="9024888" y="2633321"/>
            <a:ext cx="2400349" cy="30995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объекта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766764" y="760412"/>
            <a:ext cx="2393999" cy="49724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2"/>
          </p:nvPr>
        </p:nvSpPr>
        <p:spPr>
          <a:xfrm>
            <a:off x="6276001" y="760412"/>
            <a:ext cx="2388886" cy="49724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3"/>
          </p:nvPr>
        </p:nvSpPr>
        <p:spPr>
          <a:xfrm>
            <a:off x="3520764" y="760412"/>
            <a:ext cx="2395236" cy="497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4"/>
          </p:nvPr>
        </p:nvSpPr>
        <p:spPr>
          <a:xfrm>
            <a:off x="9024888" y="760412"/>
            <a:ext cx="2400349" cy="497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вадратная каритнка с подписью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656513" y="3022950"/>
            <a:ext cx="3779836" cy="3079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7656513" y="755650"/>
            <a:ext cx="3779836" cy="2266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4C5D6E"/>
              </a:buClr>
              <a:buFont typeface="Arial"/>
              <a:buNone/>
              <a:defRPr sz="32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pic" idx="3"/>
          </p:nvPr>
        </p:nvSpPr>
        <p:spPr>
          <a:xfrm>
            <a:off x="0" y="0"/>
            <a:ext cx="6899487" cy="68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Вертикальная каритнка с подписью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096001" y="3022950"/>
            <a:ext cx="5340350" cy="3079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6096001" y="755650"/>
            <a:ext cx="5340350" cy="2266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4C5D6E"/>
              </a:buClr>
              <a:buFont typeface="Arial"/>
              <a:buNone/>
              <a:defRPr sz="32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pic" idx="3"/>
          </p:nvPr>
        </p:nvSpPr>
        <p:spPr>
          <a:xfrm>
            <a:off x="0" y="0"/>
            <a:ext cx="5340350" cy="68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Горизонтальная каритнка с подписью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88163" y="3022950"/>
            <a:ext cx="4548187" cy="2314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6888163" y="1520824"/>
            <a:ext cx="4548187" cy="1501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4C5D6E"/>
              </a:buClr>
              <a:buFont typeface="Arial"/>
              <a:buNone/>
              <a:defRPr sz="32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pic" idx="3"/>
          </p:nvPr>
        </p:nvSpPr>
        <p:spPr>
          <a:xfrm>
            <a:off x="759597" y="1520824"/>
            <a:ext cx="5336401" cy="38163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устой слайд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ctrTitle"/>
          </p:nvPr>
        </p:nvSpPr>
        <p:spPr>
          <a:xfrm>
            <a:off x="415611" y="992766"/>
            <a:ext cx="11360700" cy="2736900"/>
          </a:xfrm>
          <a:prstGeom prst="rect">
            <a:avLst/>
          </a:prstGeom>
        </p:spPr>
        <p:txBody>
          <a:bodyPr wrap="square" lIns="121900" tIns="121900" rIns="121900" bIns="121900" anchor="b" anchorCtr="0"/>
          <a:lstStyle>
            <a:lvl1pPr lvl="0" algn="ctr" rtl="0">
              <a:spcBef>
                <a:spcPts val="0"/>
              </a:spcBef>
              <a:buSzPct val="100000"/>
              <a:defRPr sz="6900"/>
            </a:lvl1pPr>
            <a:lvl2pPr lvl="1" algn="ctr" rtl="0">
              <a:spcBef>
                <a:spcPts val="0"/>
              </a:spcBef>
              <a:buSzPct val="100000"/>
              <a:defRPr sz="6900"/>
            </a:lvl2pPr>
            <a:lvl3pPr lvl="2" algn="ctr" rtl="0">
              <a:spcBef>
                <a:spcPts val="0"/>
              </a:spcBef>
              <a:buSzPct val="100000"/>
              <a:defRPr sz="6900"/>
            </a:lvl3pPr>
            <a:lvl4pPr lvl="3" algn="ctr" rtl="0">
              <a:spcBef>
                <a:spcPts val="0"/>
              </a:spcBef>
              <a:buSzPct val="100000"/>
              <a:defRPr sz="6900"/>
            </a:lvl4pPr>
            <a:lvl5pPr lvl="4" algn="ctr" rtl="0">
              <a:spcBef>
                <a:spcPts val="0"/>
              </a:spcBef>
              <a:buSzPct val="100000"/>
              <a:defRPr sz="6900"/>
            </a:lvl5pPr>
            <a:lvl6pPr lvl="5" algn="ctr" rtl="0">
              <a:spcBef>
                <a:spcPts val="0"/>
              </a:spcBef>
              <a:buSzPct val="100000"/>
              <a:defRPr sz="6900"/>
            </a:lvl6pPr>
            <a:lvl7pPr lvl="6" algn="ctr" rtl="0">
              <a:spcBef>
                <a:spcPts val="0"/>
              </a:spcBef>
              <a:buSzPct val="100000"/>
              <a:defRPr sz="6900"/>
            </a:lvl7pPr>
            <a:lvl8pPr lvl="7" algn="ctr" rtl="0">
              <a:spcBef>
                <a:spcPts val="0"/>
              </a:spcBef>
              <a:buSzPct val="100000"/>
              <a:defRPr sz="6900"/>
            </a:lvl8pPr>
            <a:lvl9pPr lvl="8" algn="ctr" rtl="0">
              <a:spcBef>
                <a:spcPts val="0"/>
              </a:spcBef>
              <a:buSzPct val="100000"/>
              <a:defRPr sz="69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wrap="square" lIns="121900" tIns="121900" rIns="121900" bIns="121900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wrap="square" lIns="121900" tIns="121900" rIns="121900" bIns="1219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676888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Пустой слайд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775200" y="6305550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7620000" y="6305550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11485032" y="6305550"/>
            <a:ext cx="609600" cy="47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598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C2D30"/>
              </a:buClr>
              <a:buFont typeface="Arial"/>
              <a:buNone/>
              <a:defRPr sz="20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Заголовок и два объекта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512000" y="743125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1511999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6276000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Заголовок и сравнение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512000" y="760412"/>
            <a:ext cx="9167999" cy="15129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512000" y="2636475"/>
            <a:ext cx="4404000" cy="7572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1512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6276000" y="2633319"/>
            <a:ext cx="4404000" cy="760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4"/>
          </p:nvPr>
        </p:nvSpPr>
        <p:spPr>
          <a:xfrm>
            <a:off x="6276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" name="Shape 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равнение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1512000" y="760412"/>
            <a:ext cx="4404000" cy="7572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1512000" y="1877669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6275998" y="757256"/>
            <a:ext cx="4404000" cy="760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6276000" y="1877669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Shape 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объекта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512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6276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Shape 58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три подзаголоавка с объектами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1139824" y="2636475"/>
            <a:ext cx="3048364" cy="7572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1139824" y="3753732"/>
            <a:ext cx="3048364" cy="1979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3"/>
          </p:nvPr>
        </p:nvSpPr>
        <p:spPr>
          <a:xfrm>
            <a:off x="8003813" y="2633321"/>
            <a:ext cx="3055075" cy="760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4"/>
          </p:nvPr>
        </p:nvSpPr>
        <p:spPr>
          <a:xfrm>
            <a:off x="8003813" y="3753732"/>
            <a:ext cx="3055075" cy="19790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5"/>
          </p:nvPr>
        </p:nvSpPr>
        <p:spPr>
          <a:xfrm>
            <a:off x="4548187" y="263332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6"/>
          </p:nvPr>
        </p:nvSpPr>
        <p:spPr>
          <a:xfrm>
            <a:off x="4548187" y="3753732"/>
            <a:ext cx="3095625" cy="1979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9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равнение трех объектов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1139824" y="760412"/>
            <a:ext cx="3048364" cy="7572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1139824" y="1877669"/>
            <a:ext cx="3048364" cy="38551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3"/>
          </p:nvPr>
        </p:nvSpPr>
        <p:spPr>
          <a:xfrm>
            <a:off x="8003813" y="757258"/>
            <a:ext cx="3055075" cy="760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4"/>
          </p:nvPr>
        </p:nvSpPr>
        <p:spPr>
          <a:xfrm>
            <a:off x="8003813" y="1877669"/>
            <a:ext cx="3055075" cy="38551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5"/>
          </p:nvPr>
        </p:nvSpPr>
        <p:spPr>
          <a:xfrm>
            <a:off x="4548187" y="76041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6"/>
          </p:nvPr>
        </p:nvSpPr>
        <p:spPr>
          <a:xfrm>
            <a:off x="4548187" y="1877669"/>
            <a:ext cx="3095625" cy="38551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три объекта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1139824" y="2633321"/>
            <a:ext cx="3048364" cy="30995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8003813" y="2633321"/>
            <a:ext cx="3055075" cy="30995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3"/>
          </p:nvPr>
        </p:nvSpPr>
        <p:spPr>
          <a:xfrm>
            <a:off x="4548187" y="2633322"/>
            <a:ext cx="3095625" cy="30995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523998" y="760412"/>
            <a:ext cx="9132888" cy="15208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523999" y="2636475"/>
            <a:ext cx="9132890" cy="3096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6" r:id="rId17"/>
    <p:sldLayoutId id="2147483667" r:id="rId18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ctrTitle" idx="4294967295"/>
          </p:nvPr>
        </p:nvSpPr>
        <p:spPr>
          <a:xfrm>
            <a:off x="5303837" y="2276475"/>
            <a:ext cx="6121400" cy="2305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lnSpc>
                <a:spcPct val="100000"/>
              </a:lnSpc>
              <a:buSzPct val="25000"/>
            </a:pPr>
            <a:r>
              <a:rPr lang="ru-RU" dirty="0" smtClean="0"/>
              <a:t>Прикладной уровень </a:t>
            </a:r>
            <a:endParaRPr lang="ru-RU" sz="4800" b="1" i="0" u="none" strike="noStrike" cap="none" dirty="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subTitle" idx="1"/>
          </p:nvPr>
        </p:nvSpPr>
        <p:spPr>
          <a:xfrm>
            <a:off x="5303837" y="4909071"/>
            <a:ext cx="6121400" cy="1511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/>
            <a:r>
              <a:rPr lang="ru-RU" sz="1800" dirty="0"/>
              <a:t>Как работают протоколы </a:t>
            </a:r>
            <a:r>
              <a:rPr lang="ru-RU" sz="1800" dirty="0" smtClean="0"/>
              <a:t>прикладного уровня </a:t>
            </a:r>
            <a:r>
              <a:rPr lang="ru-RU" sz="1800" dirty="0"/>
              <a:t>и чем они отличаются </a:t>
            </a:r>
            <a:r>
              <a:rPr lang="ru-RU" sz="1800" dirty="0" smtClean="0"/>
              <a:t>от TCP/UDP.</a:t>
            </a:r>
            <a:endParaRPr lang="ru-RU" sz="1800" dirty="0"/>
          </a:p>
        </p:txBody>
      </p:sp>
      <p:sp>
        <p:nvSpPr>
          <p:cNvPr id="144" name="Shape 144"/>
          <p:cNvSpPr txBox="1"/>
          <p:nvPr/>
        </p:nvSpPr>
        <p:spPr>
          <a:xfrm>
            <a:off x="5303837" y="765175"/>
            <a:ext cx="6121400" cy="755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>
              <a:solidFill>
                <a:srgbClr val="99A8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5303837" y="1520825"/>
            <a:ext cx="6121400" cy="755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99A8B7"/>
              </a:buClr>
              <a:buSzPct val="25000"/>
              <a:buFont typeface="Arial"/>
              <a:buNone/>
            </a:pPr>
            <a:r>
              <a:rPr lang="ru-RU" sz="2400" b="0" i="0" u="none" strike="noStrike" cap="none" dirty="0" smtClean="0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rPr>
              <a:t>Компьютерные сети</a:t>
            </a:r>
            <a:endParaRPr lang="ru-RU" sz="2400" b="0" i="0" u="none" strike="noStrike" cap="none" dirty="0">
              <a:solidFill>
                <a:srgbClr val="99A8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583" y="1980790"/>
            <a:ext cx="3237781" cy="28964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-RU" sz="4800" b="0" i="0" u="none" strike="noStrike" cap="none" dirty="0" smtClean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</a:t>
            </a:r>
            <a:r>
              <a:rPr lang="ru" sz="4800" b="0" i="0" u="none" strike="noStrike" cap="none" dirty="0" smtClean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ротоколы </a:t>
            </a:r>
            <a:r>
              <a:rPr lang="ru" sz="4800" b="0" i="0" u="none" strike="noStrike" cap="none" dirty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используемые для построения сетевых туннелей:</a:t>
            </a:r>
          </a:p>
        </p:txBody>
      </p:sp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en-US" sz="2800" dirty="0" smtClean="0"/>
              <a:t>GRE</a:t>
            </a:r>
            <a:endParaRPr lang="ru" sz="2800" b="0" i="0" u="none" strike="noStrike" cap="none" dirty="0" smtClean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8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PPTP</a:t>
            </a:r>
            <a:endParaRPr lang="ru" sz="28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L2TP</a:t>
            </a:r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800" dirty="0"/>
              <a:t>OpenVPN</a:t>
            </a:r>
          </a:p>
          <a:p>
            <a:pPr marL="3429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IPSec</a:t>
            </a:r>
          </a:p>
        </p:txBody>
      </p:sp>
    </p:spTree>
    <p:extLst>
      <p:ext uri="{BB962C8B-B14F-4D97-AF65-F5344CB8AC3E}">
        <p14:creationId xmlns:p14="http://schemas.microsoft.com/office/powerpoint/2010/main" val="41818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IPsec</a:t>
            </a:r>
          </a:p>
        </p:txBody>
      </p:sp>
      <p:sp>
        <p:nvSpPr>
          <p:cNvPr id="572" name="Shape 572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1" i="0" u="none" strike="noStrike" cap="none" dirty="0" smtClean="0">
                <a:solidFill>
                  <a:srgbClr val="2C2D30"/>
                </a:solidFill>
                <a:sym typeface="Arial"/>
              </a:rPr>
              <a:t>I</a:t>
            </a:r>
            <a:r>
              <a:rPr lang="en-US" sz="2400" b="1" dirty="0"/>
              <a:t>P</a:t>
            </a:r>
            <a:r>
              <a:rPr lang="ru" sz="2400" b="1" i="0" u="none" strike="noStrike" cap="none" dirty="0" smtClean="0">
                <a:solidFill>
                  <a:srgbClr val="2C2D30"/>
                </a:solidFill>
                <a:sym typeface="Arial"/>
              </a:rPr>
              <a:t>sec</a:t>
            </a:r>
            <a:r>
              <a:rPr lang="en-US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наиболее широко используемый протокол для построения VPN.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IPsec является набором протоколов: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Authentication Header (АН)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Encapsulating Security Payload (ESP)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Internet Security Association and Key Management Protocol (ISAKMP)</a:t>
            </a:r>
          </a:p>
        </p:txBody>
      </p:sp>
    </p:spTree>
    <p:extLst>
      <p:ext uri="{BB962C8B-B14F-4D97-AF65-F5344CB8AC3E}">
        <p14:creationId xmlns:p14="http://schemas.microsoft.com/office/powerpoint/2010/main" val="50178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12000" y="2295488"/>
            <a:ext cx="9167999" cy="3104825"/>
          </a:xfrm>
        </p:spPr>
        <p:txBody>
          <a:bodyPr/>
          <a:lstStyle/>
          <a:p>
            <a:r>
              <a:rPr lang="ru-RU" b="1" dirty="0"/>
              <a:t>GRE (</a:t>
            </a:r>
            <a:r>
              <a:rPr lang="ru-RU" b="1" dirty="0" err="1"/>
              <a:t>Generic</a:t>
            </a:r>
            <a:r>
              <a:rPr lang="ru-RU" b="1" dirty="0"/>
              <a:t> </a:t>
            </a:r>
            <a:r>
              <a:rPr lang="ru-RU" b="1" dirty="0" err="1"/>
              <a:t>Routing</a:t>
            </a:r>
            <a:r>
              <a:rPr lang="ru-RU" b="1" dirty="0"/>
              <a:t> </a:t>
            </a:r>
            <a:r>
              <a:rPr lang="ru-RU" b="1" dirty="0" err="1"/>
              <a:t>Encapsulation</a:t>
            </a:r>
            <a:r>
              <a:rPr lang="ru-RU" b="1" dirty="0"/>
              <a:t>) </a:t>
            </a:r>
            <a:r>
              <a:rPr lang="ru-RU" dirty="0"/>
              <a:t>– протокол инкапсуляции, который широко применяется как сам по себе, так и в совокупности с </a:t>
            </a:r>
            <a:r>
              <a:rPr lang="ru-RU" dirty="0" err="1"/>
              <a:t>IPSec</a:t>
            </a:r>
            <a:r>
              <a:rPr lang="ru-RU" dirty="0"/>
              <a:t> для создания туннелей.</a:t>
            </a:r>
          </a:p>
        </p:txBody>
      </p:sp>
    </p:spTree>
    <p:extLst>
      <p:ext uri="{BB962C8B-B14F-4D97-AF65-F5344CB8AC3E}">
        <p14:creationId xmlns:p14="http://schemas.microsoft.com/office/powerpoint/2010/main" val="38779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ctrTitle"/>
          </p:nvPr>
        </p:nvSpPr>
        <p:spPr>
          <a:xfrm>
            <a:off x="1523200" y="762000"/>
            <a:ext cx="9139200" cy="15240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US" sz="4300" dirty="0" smtClean="0"/>
              <a:t>GRE - </a:t>
            </a:r>
            <a:r>
              <a:rPr lang="ru-RU" sz="4300" dirty="0" smtClean="0"/>
              <a:t>т</a:t>
            </a:r>
            <a:r>
              <a:rPr lang="ru" sz="4300" dirty="0" smtClean="0">
                <a:solidFill>
                  <a:srgbClr val="4C5D6E"/>
                </a:solidFill>
              </a:rPr>
              <a:t>оннель</a:t>
            </a:r>
            <a:endParaRPr lang="ru" sz="4300" dirty="0">
              <a:solidFill>
                <a:srgbClr val="4C5D6E"/>
              </a:solidFill>
            </a:endParaRPr>
          </a:p>
        </p:txBody>
      </p:sp>
      <p:sp>
        <p:nvSpPr>
          <p:cNvPr id="499" name="Shape 499"/>
          <p:cNvSpPr/>
          <p:nvPr/>
        </p:nvSpPr>
        <p:spPr>
          <a:xfrm>
            <a:off x="-1066401" y="2286013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-1066401" y="3048013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-1066401" y="3810013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2" name="Shape 502"/>
          <p:cNvSpPr/>
          <p:nvPr/>
        </p:nvSpPr>
        <p:spPr>
          <a:xfrm>
            <a:off x="-1066401" y="4572012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3" name="Shape 503"/>
          <p:cNvSpPr/>
          <p:nvPr/>
        </p:nvSpPr>
        <p:spPr>
          <a:xfrm>
            <a:off x="-1066401" y="5334011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/>
          <p:nvPr/>
        </p:nvSpPr>
        <p:spPr>
          <a:xfrm>
            <a:off x="-1066401" y="6096011"/>
            <a:ext cx="761700" cy="762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1900"/>
              <a:t>   </a:t>
            </a:r>
          </a:p>
        </p:txBody>
      </p:sp>
      <p:sp>
        <p:nvSpPr>
          <p:cNvPr id="505" name="Shape 505"/>
          <p:cNvSpPr/>
          <p:nvPr/>
        </p:nvSpPr>
        <p:spPr>
          <a:xfrm>
            <a:off x="-1066401" y="1524014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/>
          <p:nvPr/>
        </p:nvSpPr>
        <p:spPr>
          <a:xfrm>
            <a:off x="-1066401" y="762014"/>
            <a:ext cx="761700" cy="761999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/>
          <p:nvPr/>
        </p:nvSpPr>
        <p:spPr>
          <a:xfrm>
            <a:off x="-1066401" y="-16"/>
            <a:ext cx="761700" cy="762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8" name="Shape 508"/>
          <p:cNvSpPr/>
          <p:nvPr/>
        </p:nvSpPr>
        <p:spPr>
          <a:xfrm>
            <a:off x="3198" y="-1066899"/>
            <a:ext cx="761700" cy="762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9" name="Shape 509"/>
          <p:cNvSpPr/>
          <p:nvPr/>
        </p:nvSpPr>
        <p:spPr>
          <a:xfrm>
            <a:off x="764798" y="-1066899"/>
            <a:ext cx="761700" cy="762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0" name="Shape 510"/>
          <p:cNvSpPr/>
          <p:nvPr/>
        </p:nvSpPr>
        <p:spPr>
          <a:xfrm>
            <a:off x="15263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/>
          <p:nvPr/>
        </p:nvSpPr>
        <p:spPr>
          <a:xfrm>
            <a:off x="22879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2" name="Shape 512"/>
          <p:cNvSpPr/>
          <p:nvPr/>
        </p:nvSpPr>
        <p:spPr>
          <a:xfrm>
            <a:off x="30495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3" name="Shape 513"/>
          <p:cNvSpPr/>
          <p:nvPr/>
        </p:nvSpPr>
        <p:spPr>
          <a:xfrm>
            <a:off x="38111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/>
          <p:nvPr/>
        </p:nvSpPr>
        <p:spPr>
          <a:xfrm>
            <a:off x="45727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/>
          <p:nvPr/>
        </p:nvSpPr>
        <p:spPr>
          <a:xfrm>
            <a:off x="53343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6" name="Shape 516"/>
          <p:cNvSpPr/>
          <p:nvPr/>
        </p:nvSpPr>
        <p:spPr>
          <a:xfrm>
            <a:off x="60959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/>
          <p:nvPr/>
        </p:nvSpPr>
        <p:spPr>
          <a:xfrm>
            <a:off x="68575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8" name="Shape 518"/>
          <p:cNvSpPr/>
          <p:nvPr/>
        </p:nvSpPr>
        <p:spPr>
          <a:xfrm>
            <a:off x="76191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9" name="Shape 519"/>
          <p:cNvSpPr/>
          <p:nvPr/>
        </p:nvSpPr>
        <p:spPr>
          <a:xfrm>
            <a:off x="8380798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/>
          <p:nvPr/>
        </p:nvSpPr>
        <p:spPr>
          <a:xfrm>
            <a:off x="9142397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1" name="Shape 521"/>
          <p:cNvSpPr/>
          <p:nvPr/>
        </p:nvSpPr>
        <p:spPr>
          <a:xfrm>
            <a:off x="9903997" y="-1066899"/>
            <a:ext cx="761700" cy="76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10665597" y="-1066899"/>
            <a:ext cx="761700" cy="762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11427197" y="-1066899"/>
            <a:ext cx="761700" cy="762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761564" y="6096014"/>
            <a:ext cx="761700" cy="762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525" name="Shape 525" descr="loading-logo.png"/>
          <p:cNvPicPr preferRelativeResize="0"/>
          <p:nvPr/>
        </p:nvPicPr>
        <p:blipFill rotWithShape="1">
          <a:blip r:embed="rId3">
            <a:alphaModFix/>
          </a:blip>
          <a:srcRect l="-19008" t="-14482" r="-19036" b="-14482"/>
          <a:stretch/>
        </p:blipFill>
        <p:spPr>
          <a:xfrm>
            <a:off x="761566" y="6096000"/>
            <a:ext cx="761599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Shape 526"/>
          <p:cNvSpPr/>
          <p:nvPr/>
        </p:nvSpPr>
        <p:spPr>
          <a:xfrm>
            <a:off x="761566" y="0"/>
            <a:ext cx="761700" cy="253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498" y="1828811"/>
            <a:ext cx="88487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276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/>
        </p:nvSpPr>
        <p:spPr>
          <a:xfrm>
            <a:off x="1655618" y="1047742"/>
            <a:ext cx="10044546" cy="195523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ru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Произвольное общение между двумя хостами, это может быть как </a:t>
            </a:r>
          </a:p>
          <a:p>
            <a:pPr lvl="7">
              <a:buClr>
                <a:schemeClr val="dk1"/>
              </a:buClr>
              <a:buSzPct val="100000"/>
            </a:pP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</a:t>
            </a:r>
            <a:r>
              <a:rPr lang="ru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ередача запросов от клиента к серверу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</a:t>
            </a:r>
            <a:r>
              <a:rPr lang="ru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ередача ответов от сервера к клиенту, так и просто передача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ru-RU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приём произвольных байтов данных между хостами, к примеру – передача файлов.</a:t>
            </a:r>
            <a:endParaRPr lang="ru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8" name="Shape 2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0555" y="517786"/>
            <a:ext cx="1219200" cy="12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/>
          <p:nvPr/>
        </p:nvSpPr>
        <p:spPr>
          <a:xfrm>
            <a:off x="1041705" y="3190009"/>
            <a:ext cx="10064100" cy="274928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Протоколы прикладного уровня: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HTTP,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DNS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POP3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IMAP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SMTP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SNMP,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Telnet,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SSH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FTP,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TFTP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RDP,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iSCSI, 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RTP,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NTP</a:t>
            </a:r>
            <a:r>
              <a:rPr lang="ru" sz="2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51100" y="3085350"/>
            <a:ext cx="3733800" cy="3230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840785" y="166254"/>
            <a:ext cx="9995700" cy="143391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 dirty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Прикладной уровень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endParaRPr sz="4800" b="0" i="0" u="none" strike="noStrike" cap="none" dirty="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81763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xfrm>
            <a:off x="1512000" y="232125"/>
            <a:ext cx="9168000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WEB протоколы: HTTP/HTTPS</a:t>
            </a:r>
          </a:p>
        </p:txBody>
      </p:sp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8000" cy="310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0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Hyper Text Transfer Protocol</a:t>
            </a:r>
            <a:r>
              <a:rPr lang="ru" sz="20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 — это протокол передачи </a:t>
            </a:r>
            <a:r>
              <a:rPr lang="ru" dirty="0"/>
              <a:t>гипертекстовых</a:t>
            </a:r>
            <a:r>
              <a:rPr lang="ru" sz="20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документов. Один из наиболее распространенных протоколов используемых в сети. 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0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Порт/ID: TCP/80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0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HyperText Transfer Protocol Secure</a:t>
            </a:r>
            <a:r>
              <a:rPr lang="ru" sz="20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 — это безопасная версия протокола HTTP с расширением, использующая протоколы шифрования SSL или TLS, для безопасной передачи данных. 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0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Порт/ID: </a:t>
            </a:r>
            <a:r>
              <a:rPr lang="ru" sz="20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TCP/443</a:t>
            </a:r>
            <a:endParaRPr lang="ru" sz="20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2" name="Shape 3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77300"/>
            <a:ext cx="1219200" cy="1266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465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" name="Shape 425" descr="http://ruseller.com/lessons/les1726/images/http1-url-structur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17423" y="4932725"/>
            <a:ext cx="6734174" cy="1600199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Shape 426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Основные понятия HTTP</a:t>
            </a:r>
          </a:p>
        </p:txBody>
      </p:sp>
      <p:sp>
        <p:nvSpPr>
          <p:cNvPr id="427" name="Shape 427"/>
          <p:cNvSpPr txBox="1">
            <a:spLocks noGrp="1"/>
          </p:cNvSpPr>
          <p:nvPr>
            <p:ph type="body" idx="1"/>
          </p:nvPr>
        </p:nvSpPr>
        <p:spPr>
          <a:xfrm>
            <a:off x="1091375" y="2061202"/>
            <a:ext cx="9936288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HyperText Transfer Protocol 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(протокол передачи гипертекста) протокол прикладного уровня осуществляющий передачу структурированных данных в формате HTML. </a:t>
            </a:r>
            <a:r>
              <a:rPr lang="ru" sz="2400" dirty="0"/>
              <a:t>Также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протокол позволяет передавать произвольные данные (документы/картинки/видео/музыку). 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Технология является клиент серверной и использует: 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Веб сервер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Браузер/клиентское приложение</a:t>
            </a:r>
          </a:p>
        </p:txBody>
      </p:sp>
    </p:spTree>
    <p:extLst>
      <p:ext uri="{BB962C8B-B14F-4D97-AF65-F5344CB8AC3E}">
        <p14:creationId xmlns:p14="http://schemas.microsoft.com/office/powerpoint/2010/main" val="199770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Веб сервер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Веб сервер – это понятие может подразумевать аппаратную или программную составляющие.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Это компьютер на котором установлено программное обеспечение выполняющие ответы на запросы пользователей.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Веб сервер – это программа принимающая запросы от клиентских программ (браузеров), контролирующая доступ к ресурсам и генерирующая ответы на запросы</a:t>
            </a:r>
            <a:r>
              <a:rPr lang="ru" sz="20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46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Работа веб сервера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1512000" y="110975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0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Когда браузер производит обращение к странице, находящейся на веб сервере, то сервер производит считывание файла или генерацию запрошенного контента и производит передачу контента клиенту.</a:t>
            </a:r>
          </a:p>
        </p:txBody>
      </p:sp>
      <p:pic>
        <p:nvPicPr>
          <p:cNvPr id="379" name="Shape 3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39542" y="3554083"/>
            <a:ext cx="8277174" cy="30592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87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Shape 477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Методы HTTP</a:t>
            </a:r>
          </a:p>
        </p:txBody>
      </p:sp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Существующие методы: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GET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POST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PUT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DELETE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HEAD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TRACE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OPTIONS</a:t>
            </a:r>
          </a:p>
        </p:txBody>
      </p:sp>
    </p:spTree>
    <p:extLst>
      <p:ext uri="{BB962C8B-B14F-4D97-AF65-F5344CB8AC3E}">
        <p14:creationId xmlns:p14="http://schemas.microsoft.com/office/powerpoint/2010/main" val="14345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4C5D6E"/>
              </a:buClr>
              <a:buSzPct val="25000"/>
              <a:buFont typeface="Arial"/>
              <a:buNone/>
            </a:pPr>
            <a:r>
              <a:rPr lang="ru-RU" sz="4800" b="0" i="0" u="none" strike="noStrike" cap="none" dirty="0" smtClean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 к аудитории</a:t>
            </a:r>
            <a:endParaRPr lang="ru-RU" sz="4800" b="0" i="0" u="none" strike="noStrike" cap="none" dirty="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528589" y="2070681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457200" lvl="0" indent="-457200">
              <a:lnSpc>
                <a:spcPct val="20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ru-RU" sz="2400" dirty="0"/>
              <a:t>Проверка домашних работ.</a:t>
            </a:r>
          </a:p>
          <a:p>
            <a:pPr marL="457200" lvl="0" indent="-457200">
              <a:lnSpc>
                <a:spcPct val="20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ru-RU" sz="2400" dirty="0"/>
              <a:t>Есть ли проблемы?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6528" y="3741514"/>
            <a:ext cx="2408664" cy="24086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4219" y="0"/>
            <a:ext cx="3237781" cy="28964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696588" y="756000"/>
            <a:ext cx="983411" cy="2140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1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Коды состояния</a:t>
            </a:r>
          </a:p>
        </p:txBody>
      </p:sp>
      <p:sp>
        <p:nvSpPr>
          <p:cNvPr id="486" name="Shape 486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1xx: Информационные сообщения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2xx: Сообщения об успехе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3xx: Перенаправление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4xx: Клиентские ошибки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5xx: Ошибки сервера</a:t>
            </a:r>
          </a:p>
        </p:txBody>
      </p:sp>
      <p:pic>
        <p:nvPicPr>
          <p:cNvPr id="487" name="Shape 4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27646" y="4180412"/>
            <a:ext cx="5704140" cy="2558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Shape 488"/>
          <p:cNvPicPr preferRelativeResize="0"/>
          <p:nvPr/>
        </p:nvPicPr>
        <p:blipFill rotWithShape="1">
          <a:blip r:embed="rId4">
            <a:alphaModFix/>
          </a:blip>
          <a:srcRect b="20386"/>
          <a:stretch/>
        </p:blipFill>
        <p:spPr>
          <a:xfrm>
            <a:off x="7259477" y="1669003"/>
            <a:ext cx="3840479" cy="2351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Shape 48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773606" y="109435"/>
            <a:ext cx="5418394" cy="1442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Shape 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396000"/>
            <a:ext cx="1533524" cy="1419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00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Домашнее задание</a:t>
            </a:r>
          </a:p>
        </p:txBody>
      </p:sp>
      <p:sp>
        <p:nvSpPr>
          <p:cNvPr id="579" name="Shape 579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613200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Работа в </a:t>
            </a:r>
            <a:r>
              <a:rPr lang="ru" sz="28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PT</a:t>
            </a: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endParaRPr sz="2800" dirty="0"/>
          </a:p>
        </p:txBody>
      </p:sp>
      <p:pic>
        <p:nvPicPr>
          <p:cNvPr id="580" name="Shape 5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96000"/>
            <a:ext cx="1533524" cy="14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Shape 58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54218" y="0"/>
            <a:ext cx="3237781" cy="28964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50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 dirty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</a:t>
            </a:r>
          </a:p>
        </p:txBody>
      </p:sp>
      <p:sp>
        <p:nvSpPr>
          <p:cNvPr id="589" name="Shape 589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-RU" sz="2400" dirty="0" smtClean="0"/>
              <a:t>Есть ли вопросы?</a:t>
            </a:r>
            <a:endParaRPr lang="ru" sz="2400" b="0" i="0" u="none" strike="noStrike" cap="none" dirty="0">
              <a:solidFill>
                <a:srgbClr val="2C2D30"/>
              </a:solidFill>
              <a:sym typeface="Arial"/>
            </a:endParaRPr>
          </a:p>
        </p:txBody>
      </p:sp>
      <p:pic>
        <p:nvPicPr>
          <p:cNvPr id="590" name="Shape 5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75869" y="307667"/>
            <a:ext cx="2408663" cy="2408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Shape 59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54218" y="0"/>
            <a:ext cx="3237781" cy="28964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1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План урока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1512000" y="2399398"/>
            <a:ext cx="9167999" cy="340703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457200" marR="0" lvl="0" indent="-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-RU" sz="2800" dirty="0" smtClean="0">
                <a:solidFill>
                  <a:schemeClr val="dk1"/>
                </a:solidFill>
              </a:rPr>
              <a:t>Основы сетевой безопасности</a:t>
            </a:r>
          </a:p>
          <a:p>
            <a:pPr marL="457200" lvl="0" indent="-457200" algn="just" rtl="0">
              <a:spcBef>
                <a:spcPts val="0"/>
              </a:spcBef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800" dirty="0" smtClean="0">
                <a:solidFill>
                  <a:schemeClr val="dk1"/>
                </a:solidFill>
              </a:rPr>
              <a:t>VPN </a:t>
            </a:r>
            <a:r>
              <a:rPr lang="ru" sz="2800" dirty="0">
                <a:solidFill>
                  <a:schemeClr val="dk1"/>
                </a:solidFill>
              </a:rPr>
              <a:t>и их </a:t>
            </a:r>
            <a:r>
              <a:rPr lang="ru" sz="2800" dirty="0" smtClean="0">
                <a:solidFill>
                  <a:schemeClr val="dk1"/>
                </a:solidFill>
              </a:rPr>
              <a:t>назначение</a:t>
            </a:r>
          </a:p>
          <a:p>
            <a:pPr marL="457200" lvl="0" indent="-457200" algn="just" rtl="0">
              <a:spcBef>
                <a:spcPts val="0"/>
              </a:spcBef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800" dirty="0" smtClean="0">
                <a:solidFill>
                  <a:schemeClr val="dk1"/>
                </a:solidFill>
              </a:rPr>
              <a:t>Основы работы протоколов 7 уровня модели </a:t>
            </a:r>
            <a:r>
              <a:rPr lang="en-US" sz="2800" dirty="0" smtClean="0">
                <a:solidFill>
                  <a:schemeClr val="dk1"/>
                </a:solidFill>
              </a:rPr>
              <a:t>OSI</a:t>
            </a:r>
            <a:endParaRPr lang="ru" sz="2800" dirty="0">
              <a:solidFill>
                <a:schemeClr val="dk1"/>
              </a:solidFill>
            </a:endParaRPr>
          </a:p>
        </p:txBody>
      </p:sp>
      <p:sp>
        <p:nvSpPr>
          <p:cNvPr id="202" name="Shape 202" descr="Technology devices social media interaction template Free Vector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54218" y="0"/>
            <a:ext cx="3237781" cy="2896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91644" y="4759036"/>
            <a:ext cx="2000356" cy="2098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637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i="0" u="none" strike="noStrike" cap="none" dirty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Сетевая безопасность</a:t>
            </a:r>
          </a:p>
        </p:txBody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just">
              <a:spcBef>
                <a:spcPts val="0"/>
              </a:spcBef>
              <a:buSzPct val="25000"/>
            </a:pPr>
            <a:r>
              <a:rPr lang="ru" sz="28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Сетевая безопасность</a:t>
            </a: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ru" sz="28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- прикладная научная дисциплина,</a:t>
            </a:r>
            <a:r>
              <a:rPr lang="ru-RU" sz="2800" dirty="0"/>
              <a:t> </a:t>
            </a:r>
            <a:r>
              <a:rPr lang="ru-RU" sz="2800" dirty="0" smtClean="0"/>
              <a:t>занимающаяся </a:t>
            </a:r>
            <a:r>
              <a:rPr lang="ru-RU" sz="2800" dirty="0"/>
              <a:t>вопросами обеспечения информационной безопасности компьютерной сети и её ресурсов</a:t>
            </a:r>
            <a:r>
              <a:rPr lang="ru" sz="28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ru" sz="28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Сетевая безопасность включает в себя набор правил, методик и средств </a:t>
            </a:r>
            <a:r>
              <a:rPr lang="ru" sz="28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обеспечивающих </a:t>
            </a: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надежность и конфиденциальность передачи информации в сети.</a:t>
            </a:r>
          </a:p>
        </p:txBody>
      </p:sp>
    </p:spTree>
    <p:extLst>
      <p:ext uri="{BB962C8B-B14F-4D97-AF65-F5344CB8AC3E}">
        <p14:creationId xmlns:p14="http://schemas.microsoft.com/office/powerpoint/2010/main" val="19245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 dirty="0" smtClean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Примеры сетевых атак</a:t>
            </a:r>
            <a:endParaRPr lang="ru" sz="4800" b="0" i="0" u="none" strike="noStrike" cap="none" dirty="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Shape 388"/>
          <p:cNvSpPr txBox="1">
            <a:spLocks noGrp="1"/>
          </p:cNvSpPr>
          <p:nvPr>
            <p:ph type="body" idx="1"/>
          </p:nvPr>
        </p:nvSpPr>
        <p:spPr>
          <a:xfrm>
            <a:off x="1512000" y="2170796"/>
            <a:ext cx="9167999" cy="422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Перехват трафика</a:t>
            </a:r>
            <a:endParaRPr lang="ru"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buSzPct val="100000"/>
              <a:buFont typeface="Arial"/>
              <a:buChar char="•"/>
            </a:pPr>
            <a:r>
              <a:rPr lang="en-US" sz="2400" dirty="0"/>
              <a:t>ARP </a:t>
            </a:r>
            <a:r>
              <a:rPr lang="en-US" sz="2400" dirty="0" smtClean="0"/>
              <a:t>spoofing</a:t>
            </a:r>
            <a:endParaRPr lang="ru-RU" sz="2400" dirty="0" smtClean="0"/>
          </a:p>
          <a:p>
            <a:pPr marL="342900" lvl="0" indent="-342900">
              <a:buSzPct val="100000"/>
              <a:buFont typeface="Arial"/>
              <a:buChar char="•"/>
            </a:pPr>
            <a:r>
              <a:rPr lang="ru-RU" sz="2400" dirty="0"/>
              <a:t>Сканирование </a:t>
            </a:r>
            <a:r>
              <a:rPr lang="en-US" sz="2400" dirty="0" smtClean="0"/>
              <a:t>TCP </a:t>
            </a:r>
            <a:r>
              <a:rPr lang="ru-RU" sz="2400" dirty="0" smtClean="0"/>
              <a:t>портов</a:t>
            </a:r>
            <a:endParaRPr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051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Шифрование</a:t>
            </a:r>
          </a:p>
        </p:txBody>
      </p:sp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Существует два типа алгоритмов шифрования: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симметричный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— такой тип шифрования при котором для шифровки и дешифровки используется </a:t>
            </a:r>
            <a:r>
              <a:rPr lang="ru" sz="2400" i="0" u="none" strike="noStrike" cap="none" dirty="0">
                <a:solidFill>
                  <a:srgbClr val="2C2D30"/>
                </a:solidFill>
                <a:sym typeface="Arial"/>
              </a:rPr>
              <a:t>один и </a:t>
            </a:r>
            <a:r>
              <a:rPr lang="ru" sz="2400" dirty="0" smtClean="0"/>
              <a:t>тотже 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ключ</a:t>
            </a:r>
            <a:endParaRPr lang="ru" sz="2400" b="1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just">
              <a:buSzPct val="100000"/>
              <a:buFont typeface="Arial"/>
              <a:buChar char="•"/>
            </a:pPr>
            <a:r>
              <a:rPr lang="ru" sz="24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асимметричный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— такой тип шифрования, при котором для шифровки 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 дешифровки 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используются </a:t>
            </a:r>
            <a:r>
              <a:rPr lang="ru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пара ключей закрытый</a:t>
            </a:r>
            <a:r>
              <a:rPr lang="en-US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ru-RU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открытый</a:t>
            </a:r>
            <a:r>
              <a:rPr lang="ru-RU" sz="2400" dirty="0"/>
              <a:t>. </a:t>
            </a:r>
            <a:endParaRPr lang="ru-RU" sz="2400" dirty="0" smtClean="0"/>
          </a:p>
          <a:p>
            <a:pPr marL="1028700" lvl="1" indent="-342900" algn="just"/>
            <a:r>
              <a:rPr lang="ru-RU" sz="2400" b="1" dirty="0"/>
              <a:t>о</a:t>
            </a:r>
            <a:r>
              <a:rPr lang="ru-RU" sz="2400" b="1" dirty="0" smtClean="0"/>
              <a:t>ткрытый </a:t>
            </a:r>
            <a:r>
              <a:rPr lang="ru-RU" sz="2400" b="1" dirty="0"/>
              <a:t>ключ</a:t>
            </a:r>
            <a:r>
              <a:rPr lang="ru-RU" sz="2400" dirty="0"/>
              <a:t> </a:t>
            </a:r>
            <a:r>
              <a:rPr lang="ru-RU" sz="2400" dirty="0" smtClean="0"/>
              <a:t>– зашифровывает и передаётся открыто</a:t>
            </a:r>
          </a:p>
          <a:p>
            <a:pPr marL="1028700" lvl="1" indent="-342900" algn="just"/>
            <a:r>
              <a:rPr lang="ru-RU" sz="2400" b="1" dirty="0" smtClean="0"/>
              <a:t>закрытый </a:t>
            </a:r>
            <a:r>
              <a:rPr lang="ru-RU" sz="2400" b="1" dirty="0"/>
              <a:t>ключ</a:t>
            </a:r>
            <a:r>
              <a:rPr lang="ru-RU" sz="2400" dirty="0"/>
              <a:t> </a:t>
            </a:r>
            <a:r>
              <a:rPr lang="ru-RU" sz="2400" dirty="0" smtClean="0"/>
              <a:t>– расшифровывает и </a:t>
            </a:r>
            <a:r>
              <a:rPr lang="ru-RU" sz="2400" b="1" dirty="0" smtClean="0"/>
              <a:t>НЕ</a:t>
            </a:r>
            <a:r>
              <a:rPr lang="ru-RU" sz="2400" dirty="0" smtClean="0"/>
              <a:t> передаётся</a:t>
            </a:r>
            <a:endParaRPr lang="ru" sz="2400" b="1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44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 dirty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SSL/TLS</a:t>
            </a:r>
          </a:p>
        </p:txBody>
      </p:sp>
      <p:sp>
        <p:nvSpPr>
          <p:cNvPr id="429" name="Shape 429"/>
          <p:cNvSpPr txBox="1">
            <a:spLocks noGrp="1"/>
          </p:cNvSpPr>
          <p:nvPr>
            <p:ph type="body" idx="1"/>
          </p:nvPr>
        </p:nvSpPr>
        <p:spPr>
          <a:xfrm>
            <a:off x="1512000" y="2161310"/>
            <a:ext cx="9167999" cy="37095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4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Secure sockets </a:t>
            </a:r>
            <a:r>
              <a:rPr lang="ru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layer </a:t>
            </a:r>
            <a:r>
              <a:rPr lang="ru" sz="240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уровень 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защищённых 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сокетов) -  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криптографический протокол, который подразумевает более безопасную связь. Он использует асимметричную криптографию для аутентификации ключей обмена, симметричное шифрование для сохранения конфиденциальности, коды аутентификации сообщений для целостности сообщений. </a:t>
            </a:r>
            <a:endParaRPr lang="en-US" sz="2400" b="0" i="0" u="none" strike="noStrike" cap="none" dirty="0" smtClean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endParaRPr lang="en-US" sz="2400" b="0" i="0" u="none" strike="noStrike" cap="none" dirty="0" smtClean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>
              <a:spcBef>
                <a:spcPts val="0"/>
              </a:spcBef>
              <a:buSzPct val="25000"/>
            </a:pPr>
            <a:r>
              <a:rPr lang="ru-RU" sz="2400" dirty="0"/>
              <a:t>Стоит отметить, что основная работа шифрования данных </a:t>
            </a:r>
            <a:r>
              <a:rPr lang="ru-RU" sz="2400" b="1" dirty="0"/>
              <a:t>TLS </a:t>
            </a:r>
            <a:r>
              <a:rPr lang="ru-RU" sz="2400" dirty="0"/>
              <a:t>и</a:t>
            </a:r>
            <a:r>
              <a:rPr lang="ru-RU" sz="2400" b="1" dirty="0"/>
              <a:t> SSL </a:t>
            </a:r>
            <a:r>
              <a:rPr lang="ru-RU" sz="2400" dirty="0"/>
              <a:t>проходит на </a:t>
            </a:r>
            <a:r>
              <a:rPr lang="ru-RU" sz="2400" b="1" dirty="0"/>
              <a:t>6</a:t>
            </a:r>
            <a:r>
              <a:rPr lang="ru-RU" sz="2400" dirty="0"/>
              <a:t> уровне модели </a:t>
            </a:r>
            <a:r>
              <a:rPr lang="ru-RU" sz="2400" b="1" dirty="0"/>
              <a:t>OSI </a:t>
            </a:r>
            <a:r>
              <a:rPr lang="ru-RU" sz="2400" dirty="0"/>
              <a:t>(уровень представления), а аутентификация — на </a:t>
            </a:r>
            <a:r>
              <a:rPr lang="ru-RU" sz="2400" b="1" dirty="0"/>
              <a:t>5</a:t>
            </a:r>
            <a:r>
              <a:rPr lang="ru-RU" sz="2400" dirty="0"/>
              <a:t> уровне модели </a:t>
            </a:r>
            <a:r>
              <a:rPr lang="ru-RU" sz="2400" b="1" dirty="0"/>
              <a:t>OSI </a:t>
            </a:r>
            <a:r>
              <a:rPr lang="ru-RU" sz="2400" dirty="0"/>
              <a:t>(сеансовый уровень)</a:t>
            </a:r>
            <a:endParaRPr lang="ru"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51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VPN</a:t>
            </a:r>
          </a:p>
        </p:txBody>
      </p:sp>
      <p:sp>
        <p:nvSpPr>
          <p:cNvPr id="484" name="Shape 484"/>
          <p:cNvSpPr txBox="1">
            <a:spLocks noGrp="1"/>
          </p:cNvSpPr>
          <p:nvPr>
            <p:ph type="body" idx="1"/>
          </p:nvPr>
        </p:nvSpPr>
        <p:spPr>
          <a:xfrm>
            <a:off x="1512000" y="2088574"/>
            <a:ext cx="9167999" cy="364425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VPN</a:t>
            </a:r>
            <a:r>
              <a:rPr lang="ru-RU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ru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Виртуальная </a:t>
            </a:r>
            <a:r>
              <a:rPr lang="ru" sz="2400" b="1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частная </a:t>
            </a:r>
            <a:r>
              <a:rPr lang="ru" sz="2400" b="1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сеть) 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– это </a:t>
            </a:r>
            <a:r>
              <a:rPr lang="ru" sz="2400" dirty="0" smtClean="0"/>
              <a:t>набор технологий для создания 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туннеля </a:t>
            </a: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между 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двумя сетевыми устройствами. Протоколы, реализующие </a:t>
            </a:r>
            <a:r>
              <a:rPr lang="en-US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VPN </a:t>
            </a:r>
            <a:r>
              <a:rPr lang="ru-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дополнительно могут выполнять следующие функции</a:t>
            </a:r>
            <a:r>
              <a:rPr lang="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lang="ru"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Шифрование трафика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Аутентификация источника и передатчика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Проверка достоверности данных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ct val="100000"/>
              <a:buFont typeface="Arial"/>
              <a:buChar char="•"/>
            </a:pPr>
            <a:r>
              <a:rPr lang="ru" sz="24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Защита от подмены данных путем повторной передачи</a:t>
            </a:r>
          </a:p>
        </p:txBody>
      </p:sp>
    </p:spTree>
    <p:extLst>
      <p:ext uri="{BB962C8B-B14F-4D97-AF65-F5344CB8AC3E}">
        <p14:creationId xmlns:p14="http://schemas.microsoft.com/office/powerpoint/2010/main" val="37771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 dirty="0" smtClean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Классификация VPN</a:t>
            </a:r>
            <a:endParaRPr lang="ru" sz="4800" b="0" i="0" u="none" strike="noStrike" cap="none" dirty="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1511999" y="1943100"/>
            <a:ext cx="9928392" cy="3789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SzPct val="25000"/>
            </a:pPr>
            <a:r>
              <a:rPr lang="ru-RU" sz="2400" dirty="0"/>
              <a:t>Существует два типа VPN туннелей: </a:t>
            </a:r>
            <a:endParaRPr lang="ru"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buSzPct val="100000"/>
              <a:buFont typeface="Arial"/>
              <a:buChar char="•"/>
            </a:pPr>
            <a:r>
              <a:rPr lang="ru-RU" sz="2400" b="1" dirty="0" err="1"/>
              <a:t>Remote</a:t>
            </a:r>
            <a:r>
              <a:rPr lang="ru-RU" sz="2400" b="1" dirty="0"/>
              <a:t> </a:t>
            </a:r>
            <a:r>
              <a:rPr lang="ru-RU" sz="2400" b="1" dirty="0" err="1"/>
              <a:t>access</a:t>
            </a:r>
            <a:r>
              <a:rPr lang="ru-RU" sz="2400" b="1" dirty="0"/>
              <a:t> VPN</a:t>
            </a:r>
            <a:r>
              <a:rPr lang="ru-RU" sz="2400" dirty="0"/>
              <a:t> – означает, что туннель организуется между приложением на компьютере клиента и каким-либо устройством, которое выступает в качестве сервера </a:t>
            </a:r>
            <a:endParaRPr lang="ru-RU" sz="2400" dirty="0" smtClean="0"/>
          </a:p>
          <a:p>
            <a:pPr marL="342900" lvl="0" indent="-342900">
              <a:buSzPct val="100000"/>
              <a:buFont typeface="Arial"/>
              <a:buChar char="•"/>
            </a:pPr>
            <a:r>
              <a:rPr lang="ru-RU" sz="2400" b="1" dirty="0" err="1"/>
              <a:t>Site-to-site</a:t>
            </a:r>
            <a:r>
              <a:rPr lang="ru-RU" sz="2400" b="1" dirty="0"/>
              <a:t> VPN</a:t>
            </a:r>
            <a:r>
              <a:rPr lang="ru-RU" sz="2400" dirty="0"/>
              <a:t> – подразумевает наличие двух устройств (например, маршрутизаторов), между которыми имеется перманентный туннель</a:t>
            </a:r>
            <a:endParaRPr lang="ru"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20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GeekBrains">
  <a:themeElements>
    <a:clrScheme name="GeekBrains">
      <a:dk1>
        <a:srgbClr val="2C2D30"/>
      </a:dk1>
      <a:lt1>
        <a:srgbClr val="F9F9FB"/>
      </a:lt1>
      <a:dk2>
        <a:srgbClr val="4C5D6E"/>
      </a:dk2>
      <a:lt2>
        <a:srgbClr val="FFFFFF"/>
      </a:lt2>
      <a:accent1>
        <a:srgbClr val="177BBB"/>
      </a:accent1>
      <a:accent2>
        <a:srgbClr val="4DB6AC"/>
      </a:accent2>
      <a:accent3>
        <a:srgbClr val="FCC87B"/>
      </a:accent3>
      <a:accent4>
        <a:srgbClr val="C94D4C"/>
      </a:accent4>
      <a:accent5>
        <a:srgbClr val="9277C3"/>
      </a:accent5>
      <a:accent6>
        <a:srgbClr val="99A8B7"/>
      </a:accent6>
      <a:hlink>
        <a:srgbClr val="177BBB"/>
      </a:hlink>
      <a:folHlink>
        <a:srgbClr val="9277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1342</Words>
  <Application>Microsoft Office PowerPoint</Application>
  <PresentationFormat>Произвольный</PresentationFormat>
  <Paragraphs>143</Paragraphs>
  <Slides>22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GeekBrains</vt:lpstr>
      <vt:lpstr>Прикладной уровень </vt:lpstr>
      <vt:lpstr>Вопросы к аудитории</vt:lpstr>
      <vt:lpstr>План урока</vt:lpstr>
      <vt:lpstr>Сетевая безопасность</vt:lpstr>
      <vt:lpstr>Примеры сетевых атак</vt:lpstr>
      <vt:lpstr>Шифрование</vt:lpstr>
      <vt:lpstr>SSL/TLS</vt:lpstr>
      <vt:lpstr>VPN</vt:lpstr>
      <vt:lpstr>Классификация VPN</vt:lpstr>
      <vt:lpstr>Протоколы используемые для построения сетевых туннелей:</vt:lpstr>
      <vt:lpstr>IPsec</vt:lpstr>
      <vt:lpstr>GRE</vt:lpstr>
      <vt:lpstr>GRE - тоннель</vt:lpstr>
      <vt:lpstr>Презентация PowerPoint</vt:lpstr>
      <vt:lpstr>WEB протоколы: HTTP/HTTPS</vt:lpstr>
      <vt:lpstr>Основные понятия HTTP</vt:lpstr>
      <vt:lpstr>Веб сервер</vt:lpstr>
      <vt:lpstr>Работа веб сервера</vt:lpstr>
      <vt:lpstr>Методы HTTP</vt:lpstr>
      <vt:lpstr>Коды состояния</vt:lpstr>
      <vt:lpstr>Домашнее задание</vt:lpstr>
      <vt:lpstr>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Стану ли я успешным программистом?</dc:title>
  <dc:creator/>
  <cp:lastModifiedBy/>
  <cp:revision>28</cp:revision>
  <dcterms:modified xsi:type="dcterms:W3CDTF">2017-09-24T01:28:35Z</dcterms:modified>
</cp:coreProperties>
</file>