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66"/>
  </p:notesMasterIdLst>
  <p:sldIdLst>
    <p:sldId id="256" r:id="rId2"/>
    <p:sldId id="257" r:id="rId3"/>
    <p:sldId id="293" r:id="rId4"/>
    <p:sldId id="306" r:id="rId5"/>
    <p:sldId id="307" r:id="rId6"/>
    <p:sldId id="324" r:id="rId7"/>
    <p:sldId id="304" r:id="rId8"/>
    <p:sldId id="305" r:id="rId9"/>
    <p:sldId id="300" r:id="rId10"/>
    <p:sldId id="301" r:id="rId11"/>
    <p:sldId id="302" r:id="rId12"/>
    <p:sldId id="313" r:id="rId13"/>
    <p:sldId id="314" r:id="rId14"/>
    <p:sldId id="315" r:id="rId15"/>
    <p:sldId id="316" r:id="rId16"/>
    <p:sldId id="318" r:id="rId17"/>
    <p:sldId id="319" r:id="rId18"/>
    <p:sldId id="320" r:id="rId19"/>
    <p:sldId id="321" r:id="rId20"/>
    <p:sldId id="322" r:id="rId21"/>
    <p:sldId id="323" r:id="rId22"/>
    <p:sldId id="325" r:id="rId23"/>
    <p:sldId id="327" r:id="rId24"/>
    <p:sldId id="326" r:id="rId25"/>
    <p:sldId id="328" r:id="rId26"/>
    <p:sldId id="329" r:id="rId27"/>
    <p:sldId id="330" r:id="rId28"/>
    <p:sldId id="331" r:id="rId29"/>
    <p:sldId id="332" r:id="rId30"/>
    <p:sldId id="333" r:id="rId31"/>
    <p:sldId id="287" r:id="rId32"/>
    <p:sldId id="340" r:id="rId33"/>
    <p:sldId id="334" r:id="rId34"/>
    <p:sldId id="335" r:id="rId35"/>
    <p:sldId id="311" r:id="rId36"/>
    <p:sldId id="336" r:id="rId37"/>
    <p:sldId id="337" r:id="rId38"/>
    <p:sldId id="338" r:id="rId39"/>
    <p:sldId id="310" r:id="rId40"/>
    <p:sldId id="339" r:id="rId41"/>
    <p:sldId id="294" r:id="rId42"/>
    <p:sldId id="295" r:id="rId43"/>
    <p:sldId id="296" r:id="rId44"/>
    <p:sldId id="265" r:id="rId45"/>
    <p:sldId id="298" r:id="rId46"/>
    <p:sldId id="299" r:id="rId47"/>
    <p:sldId id="269" r:id="rId48"/>
    <p:sldId id="270" r:id="rId49"/>
    <p:sldId id="271" r:id="rId50"/>
    <p:sldId id="272" r:id="rId51"/>
    <p:sldId id="273" r:id="rId52"/>
    <p:sldId id="274" r:id="rId53"/>
    <p:sldId id="275" r:id="rId54"/>
    <p:sldId id="276" r:id="rId55"/>
    <p:sldId id="277" r:id="rId56"/>
    <p:sldId id="278" r:id="rId57"/>
    <p:sldId id="279" r:id="rId58"/>
    <p:sldId id="280" r:id="rId59"/>
    <p:sldId id="281" r:id="rId60"/>
    <p:sldId id="282" r:id="rId61"/>
    <p:sldId id="284" r:id="rId62"/>
    <p:sldId id="285" r:id="rId63"/>
    <p:sldId id="289" r:id="rId64"/>
    <p:sldId id="290" r:id="rId6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AFD130B-77D5-4915-A379-29DEA7169D99}">
  <a:tblStyle styleId="{7AFD130B-77D5-4915-A379-29DEA7169D99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CEABA1AF-8B2D-4C5E-8525-ACF4C9C32157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51149D89-408B-44AD-88B0-D6BB141A4401}" styleName="Table_2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46B3480A-E868-406E-B4C5-D5F52E92AF8A}" styleName="Table_3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B8730C39-ABCF-4193-A8AC-D53575D95D9F}" styleName="Table_4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BBF9E091-0291-4736-8D8C-9FEA5094C5CC}" styleName="Table_5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2860C9DB-7B13-494A-BBB0-B6FCF92F389D}" styleName="Table_6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100" d="100"/>
          <a:sy n="100" d="100"/>
        </p:scale>
        <p:origin x="-50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76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19266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8347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474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3954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901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70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131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Shape 13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8" name="Shape 18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4" name="Shape 24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cxnSp>
        <p:nvCxnSpPr>
          <p:cNvPr id="32" name="Shape 32"/>
          <p:cNvCxnSpPr/>
          <p:nvPr/>
        </p:nvCxnSpPr>
        <p:spPr>
          <a:xfrm>
            <a:off x="457200" y="4317760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57200" y="113139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ru" sz="1300">
                <a:solidFill>
                  <a:schemeClr val="dk1"/>
                </a:solidFill>
              </a:rPr>
              <a:t>‹#›</a:t>
            </a:fld>
            <a:endParaRPr lang="ru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emposweb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://widgetgen.com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temposweb.com/?utm_source=google&amp;utm_medium=cpc&amp;utm_term=%7bkeyword%7d&amp;utm_content=text1&amp;utm_campaign=kak_uvelichit_prodazhi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plus.google.com/106274942262094143897/about?gl=UA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google.com/adwords/answer/2375499?vid=1-635782136396689919-799056156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zVmuT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free.com.ua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wclub.ru/blog-veduschih-uchastnikov/using-negative-keywords-40-examples.html" TargetMode="External"/><Relationship Id="rId2" Type="http://schemas.openxmlformats.org/officeDocument/2006/relationships/hyperlink" Target="https://support.google.com/adwords/answer/2497836?hl=ru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adwords.google.com/ko/KeywordPlanner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I9HJmDyuR_hjW9oAFFivcuiQZwmR41eLqQewLJ216RU/edit?usp=sharin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advertising.yandex.ua/context/direct/budget.x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shilingov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s://www.facebook.com/svshilingo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Сергей Шилингов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b="1">
                <a:solidFill>
                  <a:schemeClr val="dk1"/>
                </a:solidFill>
              </a:rPr>
              <a:t>Контекстная реклама</a:t>
            </a:r>
          </a:p>
        </p:txBody>
      </p:sp>
      <p:pic>
        <p:nvPicPr>
          <p:cNvPr id="40" name="Shape 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6650" y="742925"/>
            <a:ext cx="2170149" cy="11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</a:t>
            </a:r>
            <a:r>
              <a:rPr lang="ru-RU" dirty="0" smtClean="0"/>
              <a:t>ипы поисковых кампаний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4" y="1347614"/>
            <a:ext cx="8668129" cy="332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1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поисковых кампаний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443601"/>
              </p:ext>
            </p:extLst>
          </p:nvPr>
        </p:nvGraphicFramePr>
        <p:xfrm>
          <a:off x="611560" y="1347614"/>
          <a:ext cx="6120680" cy="2966720"/>
        </p:xfrm>
        <a:graphic>
          <a:graphicData uri="http://schemas.openxmlformats.org/drawingml/2006/table">
            <a:tbl>
              <a:tblPr firstRow="1" bandRow="1">
                <a:tableStyleId>{7AFD130B-77D5-4915-A379-29DEA7169D99}</a:tableStyleId>
              </a:tblPr>
              <a:tblGrid>
                <a:gridCol w="1656184"/>
                <a:gridCol w="44644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Стандартная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 функции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 показа (стандартный или ускоренный)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Расписание показа</a:t>
                      </a:r>
                      <a:r>
                        <a:rPr lang="ru-RU" baseline="0" dirty="0" smtClean="0"/>
                        <a:t> объявлений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Ротация объявлений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Эксперименты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Исключение </a:t>
                      </a:r>
                      <a:r>
                        <a:rPr lang="en-US" dirty="0" smtClean="0"/>
                        <a:t>IP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адресов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Динамические поисковые объявления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Варианты </a:t>
                      </a:r>
                      <a:r>
                        <a:rPr lang="en-US" dirty="0" smtClean="0"/>
                        <a:t>URL </a:t>
                      </a:r>
                      <a:r>
                        <a:rPr lang="ru-RU" dirty="0" smtClean="0"/>
                        <a:t>кампании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98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Поисковые партнеры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499742"/>
            <a:ext cx="8229600" cy="1080120"/>
          </a:xfrm>
        </p:spPr>
        <p:txBody>
          <a:bodyPr/>
          <a:lstStyle/>
          <a:p>
            <a:pPr fontAlgn="base"/>
            <a:r>
              <a:rPr lang="ru-RU" sz="1800" dirty="0" smtClean="0"/>
              <a:t>Поисковые партнеры: </a:t>
            </a:r>
            <a:r>
              <a:rPr lang="en-US" sz="1800" dirty="0" smtClean="0"/>
              <a:t>YouTube, </a:t>
            </a:r>
            <a:r>
              <a:rPr lang="ru-RU" sz="1800" dirty="0" smtClean="0"/>
              <a:t>Карты и другие сервисы.</a:t>
            </a:r>
            <a:br>
              <a:rPr lang="ru-RU" sz="1800" dirty="0" smtClean="0"/>
            </a:br>
            <a:r>
              <a:rPr lang="ru-RU" sz="1800" dirty="0"/>
              <a:t>CTR объявлений на сайтах партнеров </a:t>
            </a:r>
            <a:r>
              <a:rPr lang="ru-RU" sz="1800" b="1" dirty="0"/>
              <a:t>не влияет </a:t>
            </a:r>
            <a:r>
              <a:rPr lang="ru-RU" sz="1800" dirty="0" smtClean="0"/>
              <a:t>на</a:t>
            </a:r>
            <a:r>
              <a:rPr lang="ru-RU" sz="1800" dirty="0"/>
              <a:t> </a:t>
            </a:r>
            <a:r>
              <a:rPr lang="ru-RU" sz="1800" dirty="0" smtClean="0"/>
              <a:t>показатель качества в поиске </a:t>
            </a:r>
            <a:r>
              <a:rPr lang="ru-RU" sz="1800" dirty="0" err="1"/>
              <a:t>Google</a:t>
            </a:r>
            <a:r>
              <a:rPr lang="ru-RU" sz="18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64" y="1707654"/>
            <a:ext cx="5410956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6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Целевые местоположения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75606"/>
            <a:ext cx="8383724" cy="243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Целевые местоположения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057213"/>
              </p:ext>
            </p:extLst>
          </p:nvPr>
        </p:nvGraphicFramePr>
        <p:xfrm>
          <a:off x="2555776" y="1347614"/>
          <a:ext cx="6096000" cy="3038688"/>
        </p:xfrm>
        <a:graphic>
          <a:graphicData uri="http://schemas.openxmlformats.org/drawingml/2006/table">
            <a:tbl>
              <a:tblPr firstRow="1" bandRow="1">
                <a:tableStyleId>{7AFD130B-77D5-4915-A379-29DEA7169D99}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Поисковый запрос пользователя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Местоположение пользователя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Покажется или нет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Киев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 в Киеве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Киев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 во Львове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Киев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Львов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 в Киеве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Львов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 во Львове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Львов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Одесса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 в Киеве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Одесса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 во Львове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Одесса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3" y="1275405"/>
            <a:ext cx="16561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Люди</a:t>
            </a:r>
            <a:r>
              <a:rPr lang="ru-RU" dirty="0"/>
              <a:t>, которые находятся в целевом местоположении, указали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его </a:t>
            </a:r>
            <a:r>
              <a:rPr lang="ru-RU" dirty="0"/>
              <a:t>в поисковом запросе или проявили к нему </a:t>
            </a:r>
            <a:r>
              <a:rPr lang="ru-RU" dirty="0" smtClean="0"/>
              <a:t>интерес</a:t>
            </a:r>
          </a:p>
          <a:p>
            <a:endParaRPr lang="ru-RU" dirty="0"/>
          </a:p>
          <a:p>
            <a:r>
              <a:rPr lang="ru-RU" b="1" dirty="0" smtClean="0"/>
              <a:t>Мы – застройщик в Киеве. Регион рекламы – Киев.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8648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Целевые местоположения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2606"/>
              </p:ext>
            </p:extLst>
          </p:nvPr>
        </p:nvGraphicFramePr>
        <p:xfrm>
          <a:off x="2555776" y="1347614"/>
          <a:ext cx="6096000" cy="3038688"/>
        </p:xfrm>
        <a:graphic>
          <a:graphicData uri="http://schemas.openxmlformats.org/drawingml/2006/table">
            <a:tbl>
              <a:tblPr firstRow="1" bandRow="1">
                <a:tableStyleId>{7AFD130B-77D5-4915-A379-29DEA7169D99}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Поисковый запрос пользователя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Местоположение пользователя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Покажется или нет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Киев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 в Киеве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Киев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 во Львове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Киев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Львов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 в Киеве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Львов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 во Львове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Львов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Одесса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 в Киеве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Одесса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 во Львове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Одесса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3" y="1275405"/>
            <a:ext cx="16561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Люди из целевого </a:t>
            </a:r>
            <a:r>
              <a:rPr lang="ru-RU" dirty="0" smtClean="0"/>
              <a:t>местоположения</a:t>
            </a:r>
          </a:p>
          <a:p>
            <a:endParaRPr lang="ru-RU" dirty="0"/>
          </a:p>
          <a:p>
            <a:endParaRPr lang="ru-RU" dirty="0"/>
          </a:p>
          <a:p>
            <a:r>
              <a:rPr lang="ru-RU" b="1" dirty="0" smtClean="0"/>
              <a:t>Мы – застройщик в Киеве. Регион рекламы – Киев.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6111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Целевые местоположения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832237"/>
              </p:ext>
            </p:extLst>
          </p:nvPr>
        </p:nvGraphicFramePr>
        <p:xfrm>
          <a:off x="2555776" y="1347614"/>
          <a:ext cx="6096000" cy="3038688"/>
        </p:xfrm>
        <a:graphic>
          <a:graphicData uri="http://schemas.openxmlformats.org/drawingml/2006/table">
            <a:tbl>
              <a:tblPr firstRow="1" bandRow="1">
                <a:tableStyleId>{7AFD130B-77D5-4915-A379-29DEA7169D99}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Поисковый запрос пользователя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Местоположение пользователя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Покажется или нет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Киев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 *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 в Киеве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Киев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 во Львове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Киев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Львов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 в Киеве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Львов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 во Львове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Львов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Одесса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 в Киеве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Одесса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 во Львове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Одесса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3" y="1275405"/>
            <a:ext cx="16561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Люди, которые указали целевое местоположение в поисковом запросе или проявили к нему интерес</a:t>
            </a:r>
          </a:p>
          <a:p>
            <a:endParaRPr lang="ru-RU" dirty="0"/>
          </a:p>
          <a:p>
            <a:r>
              <a:rPr lang="ru-RU" b="1" dirty="0" smtClean="0"/>
              <a:t>Мы – застройщик в Киеве. Регион рекламы – Киев.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940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Целевые местоположения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1587624"/>
          </a:xfrm>
        </p:spPr>
        <p:txBody>
          <a:bodyPr/>
          <a:lstStyle/>
          <a:p>
            <a:endParaRPr lang="ru-RU" sz="1400" dirty="0" smtClean="0"/>
          </a:p>
          <a:p>
            <a:r>
              <a:rPr lang="ru-RU" sz="1400" dirty="0" smtClean="0"/>
              <a:t>* Если </a:t>
            </a:r>
            <a:r>
              <a:rPr lang="ru-RU" sz="1400" dirty="0"/>
              <a:t>В</a:t>
            </a:r>
            <a:r>
              <a:rPr lang="ru-RU" sz="1400" dirty="0" smtClean="0"/>
              <a:t>ы </a:t>
            </a:r>
            <a:r>
              <a:rPr lang="ru-RU" sz="1400" dirty="0"/>
              <a:t>выберете </a:t>
            </a:r>
            <a:r>
              <a:rPr lang="ru-RU" sz="1400" dirty="0" err="1"/>
              <a:t>таргетинг</a:t>
            </a:r>
            <a:r>
              <a:rPr lang="ru-RU" sz="1400" dirty="0"/>
              <a:t> на пользователей, интересующихся целевым местоположением, </a:t>
            </a:r>
            <a:r>
              <a:rPr lang="ru-RU" sz="1400" dirty="0" smtClean="0"/>
              <a:t>Ваша </a:t>
            </a:r>
            <a:r>
              <a:rPr lang="ru-RU" sz="1400" dirty="0"/>
              <a:t>реклама будет показана всем потенциальным клиентам, которые изучают информацию связанную с этим регионом, или указали его в </a:t>
            </a:r>
            <a:r>
              <a:rPr lang="ru-RU" sz="1400" dirty="0" smtClean="0"/>
              <a:t>настройках.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 настройках пользовательского поиска расскажу после языкового </a:t>
            </a:r>
            <a:r>
              <a:rPr lang="ru-RU" sz="1400" dirty="0" err="1" smtClean="0"/>
              <a:t>таргетинга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4346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Исключаемые местоположения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22140"/>
            <a:ext cx="8352928" cy="187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Исключаемые местоположения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955709"/>
              </p:ext>
            </p:extLst>
          </p:nvPr>
        </p:nvGraphicFramePr>
        <p:xfrm>
          <a:off x="2555776" y="1347614"/>
          <a:ext cx="6096000" cy="3038688"/>
        </p:xfrm>
        <a:graphic>
          <a:graphicData uri="http://schemas.openxmlformats.org/drawingml/2006/table">
            <a:tbl>
              <a:tblPr firstRow="1" bandRow="1">
                <a:tableStyleId>{7AFD130B-77D5-4915-A379-29DEA7169D99}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Поисковый запрос пользователя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Местоположение пользователя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Покажется или нет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Киев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 в Киеве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Киев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 во Львове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Киев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Львов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 в Киеве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Львов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 во Львове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Львов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Одесса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 в Киеве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Одесса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 во Львове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Одесса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3" y="1275405"/>
            <a:ext cx="16561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Люди, которые находятся в исключенном местоположении, указали его в поисковом запросе или проявили к нему </a:t>
            </a:r>
            <a:r>
              <a:rPr lang="ru-RU" dirty="0" smtClean="0"/>
              <a:t>интерес</a:t>
            </a:r>
          </a:p>
          <a:p>
            <a:endParaRPr lang="ru-RU" dirty="0"/>
          </a:p>
          <a:p>
            <a:r>
              <a:rPr lang="ru-RU" b="1" dirty="0" smtClean="0"/>
              <a:t>Регион рекламы Украина. Регион исключения – Львов.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7789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dirty="0"/>
              <a:t>Обо мне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2400" b="1" dirty="0"/>
              <a:t>Сергей Шилингов</a:t>
            </a:r>
          </a:p>
          <a:p>
            <a:pPr rtl="0">
              <a:spcBef>
                <a:spcPts val="0"/>
              </a:spcBef>
              <a:buNone/>
            </a:pPr>
            <a:r>
              <a:rPr lang="ru" sz="1800" dirty="0" smtClean="0"/>
              <a:t/>
            </a:r>
            <a:br>
              <a:rPr lang="ru" sz="1800" dirty="0" smtClean="0"/>
            </a:br>
            <a:r>
              <a:rPr lang="ru" sz="1800" dirty="0" smtClean="0"/>
              <a:t>Сертифицированный </a:t>
            </a:r>
            <a:r>
              <a:rPr lang="ru" sz="1800" dirty="0"/>
              <a:t>специалист Google по </a:t>
            </a:r>
            <a:r>
              <a:rPr lang="ru" sz="1800" dirty="0" smtClean="0"/>
              <a:t/>
            </a:r>
            <a:br>
              <a:rPr lang="ru" sz="1800" dirty="0" smtClean="0"/>
            </a:br>
            <a:r>
              <a:rPr lang="ru" sz="1800" dirty="0" smtClean="0"/>
              <a:t>контекстной рекламе, видеорекламе</a:t>
            </a:r>
            <a:r>
              <a:rPr lang="ru" sz="1800" dirty="0"/>
              <a:t>, аналитике.</a:t>
            </a:r>
          </a:p>
          <a:p>
            <a:pPr rtl="0">
              <a:spcBef>
                <a:spcPts val="0"/>
              </a:spcBef>
              <a:buNone/>
            </a:pPr>
            <a:r>
              <a:rPr lang="ru" sz="1800" dirty="0"/>
              <a:t>Совладелец агентства эффективных интернет </a:t>
            </a:r>
            <a:r>
              <a:rPr lang="ru" sz="1800" dirty="0" smtClean="0"/>
              <a:t/>
            </a:r>
            <a:br>
              <a:rPr lang="ru" sz="1800" dirty="0" smtClean="0"/>
            </a:br>
            <a:r>
              <a:rPr lang="ru" sz="1800" dirty="0" smtClean="0"/>
              <a:t>продаж </a:t>
            </a:r>
            <a:r>
              <a:rPr lang="ru" sz="1800" b="1" u="sng" dirty="0">
                <a:solidFill>
                  <a:srgbClr val="3C78D8"/>
                </a:solidFill>
                <a:hlinkClick r:id="rId3"/>
              </a:rPr>
              <a:t>TemposWEB</a:t>
            </a:r>
          </a:p>
          <a:p>
            <a:pPr rtl="0">
              <a:spcBef>
                <a:spcPts val="0"/>
              </a:spcBef>
              <a:buNone/>
            </a:pPr>
            <a:r>
              <a:rPr lang="ru" sz="1800" dirty="0"/>
              <a:t>Совладелец SaaS-решения по управлению </a:t>
            </a:r>
            <a:r>
              <a:rPr lang="ru" sz="1800" dirty="0" smtClean="0"/>
              <a:t/>
            </a:r>
            <a:br>
              <a:rPr lang="ru" sz="1800" dirty="0" smtClean="0"/>
            </a:br>
            <a:r>
              <a:rPr lang="ru" sz="1800" dirty="0" smtClean="0"/>
              <a:t>заявками </a:t>
            </a:r>
            <a:r>
              <a:rPr lang="ru" sz="1800" dirty="0"/>
              <a:t>и звонками </a:t>
            </a:r>
          </a:p>
          <a:p>
            <a:pPr rtl="0">
              <a:spcBef>
                <a:spcPts val="0"/>
              </a:spcBef>
              <a:buNone/>
            </a:pPr>
            <a:r>
              <a:rPr lang="ru" sz="1800" b="1" u="sng" dirty="0">
                <a:solidFill>
                  <a:srgbClr val="3C78D8"/>
                </a:solidFill>
                <a:hlinkClick r:id="rId4"/>
              </a:rPr>
              <a:t>WidgetGEN</a:t>
            </a:r>
            <a:r>
              <a:rPr lang="ru" sz="1800" b="1" dirty="0">
                <a:solidFill>
                  <a:srgbClr val="000000"/>
                </a:solidFill>
              </a:rPr>
              <a:t>.</a:t>
            </a:r>
          </a:p>
          <a:p>
            <a:pPr rtl="0">
              <a:spcBef>
                <a:spcPts val="0"/>
              </a:spcBef>
              <a:buNone/>
            </a:pPr>
            <a:endParaRPr sz="1800" b="1" dirty="0">
              <a:solidFill>
                <a:srgbClr val="3C78D8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ru" sz="1800" dirty="0">
                <a:solidFill>
                  <a:srgbClr val="000000"/>
                </a:solidFill>
              </a:rPr>
              <a:t>Провел более $ </a:t>
            </a:r>
            <a:r>
              <a:rPr lang="ru" sz="1800" dirty="0" smtClean="0">
                <a:solidFill>
                  <a:srgbClr val="000000"/>
                </a:solidFill>
              </a:rPr>
              <a:t>100000 </a:t>
            </a:r>
            <a:r>
              <a:rPr lang="ru" sz="1800" dirty="0">
                <a:solidFill>
                  <a:srgbClr val="000000"/>
                </a:solidFill>
              </a:rPr>
              <a:t>через рекламные аккаунты</a:t>
            </a:r>
          </a:p>
          <a:p>
            <a:pPr rtl="0">
              <a:spcBef>
                <a:spcPts val="0"/>
              </a:spcBef>
              <a:buNone/>
            </a:pPr>
            <a:r>
              <a:rPr lang="ru" sz="1800" dirty="0">
                <a:solidFill>
                  <a:srgbClr val="000000"/>
                </a:solidFill>
              </a:rPr>
              <a:t>Google и Yandex для наших клиентов.</a:t>
            </a:r>
          </a:p>
          <a:p>
            <a:pPr>
              <a:spcBef>
                <a:spcPts val="0"/>
              </a:spcBef>
              <a:buNone/>
            </a:pPr>
            <a:endParaRPr sz="1400" b="1" dirty="0">
              <a:solidFill>
                <a:srgbClr val="3C78D8"/>
              </a:solidFill>
            </a:endParaRPr>
          </a:p>
        </p:txBody>
      </p:sp>
      <p:pic>
        <p:nvPicPr>
          <p:cNvPr id="47" name="Shape 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5350" y="1424200"/>
            <a:ext cx="1975174" cy="279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Исключаемые местоположения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75802"/>
              </p:ext>
            </p:extLst>
          </p:nvPr>
        </p:nvGraphicFramePr>
        <p:xfrm>
          <a:off x="2555776" y="1347614"/>
          <a:ext cx="6096000" cy="3038688"/>
        </p:xfrm>
        <a:graphic>
          <a:graphicData uri="http://schemas.openxmlformats.org/drawingml/2006/table">
            <a:tbl>
              <a:tblPr firstRow="1" bandRow="1">
                <a:tableStyleId>{7AFD130B-77D5-4915-A379-29DEA7169D99}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Поисковый запрос пользователя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Местоположение пользователя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Покажется или нет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Киев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 в Киеве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Киев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 во Львове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Киев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Львов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 в Киеве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Львов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 во Львове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Львов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Одесса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 в Киеве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Одесса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Квартира во Львове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Одесса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3" y="1275405"/>
            <a:ext cx="16561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Люди, которые находятся в исключенном </a:t>
            </a:r>
            <a:r>
              <a:rPr lang="ru-RU" dirty="0" smtClean="0"/>
              <a:t>местоположении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Регион рекламы Украина. Регион исключения – Львов.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8552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Конфликт исключений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723878"/>
            <a:ext cx="8229600" cy="1201971"/>
          </a:xfrm>
        </p:spPr>
        <p:txBody>
          <a:bodyPr/>
          <a:lstStyle/>
          <a:p>
            <a:r>
              <a:rPr lang="ru-RU" sz="1800" dirty="0" smtClean="0"/>
              <a:t>В данном случае исключаемый регион включает в себя целевой регион.</a:t>
            </a:r>
            <a:br>
              <a:rPr lang="ru-RU" sz="1800" dirty="0" smtClean="0"/>
            </a:br>
            <a:r>
              <a:rPr lang="ru-RU" sz="1800" b="1" dirty="0" smtClean="0"/>
              <a:t>Приоритет имеет исключаемый регион.</a:t>
            </a:r>
            <a:br>
              <a:rPr lang="ru-RU" sz="1800" b="1" dirty="0" smtClean="0"/>
            </a:br>
            <a:r>
              <a:rPr lang="ru-RU" sz="1800" dirty="0" smtClean="0"/>
              <a:t>Реклама показываться не будет.</a:t>
            </a:r>
            <a:endParaRPr lang="ru-RU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101" y="1347614"/>
            <a:ext cx="4991797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Расширенный </a:t>
            </a:r>
            <a:r>
              <a:rPr lang="ru-RU" dirty="0" err="1" smtClean="0"/>
              <a:t>геотаргетинг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29726"/>
            <a:ext cx="6552728" cy="375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Языковый </a:t>
            </a:r>
            <a:r>
              <a:rPr lang="ru-RU" dirty="0" err="1" smtClean="0"/>
              <a:t>таргетинг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57317"/>
            <a:ext cx="5101074" cy="372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5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Языковый </a:t>
            </a:r>
            <a:r>
              <a:rPr lang="ru-RU" dirty="0" err="1" smtClean="0"/>
              <a:t>таргетинг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err="1"/>
              <a:t>AdWords</a:t>
            </a:r>
            <a:r>
              <a:rPr lang="ru-RU" sz="1800" dirty="0"/>
              <a:t> определяет, показывать ли пользователю </a:t>
            </a:r>
            <a:r>
              <a:rPr lang="ru-RU" sz="1800" dirty="0" smtClean="0"/>
              <a:t>Ваши </a:t>
            </a:r>
            <a:r>
              <a:rPr lang="ru-RU" sz="1800" dirty="0"/>
              <a:t>объявления, </a:t>
            </a:r>
            <a:r>
              <a:rPr lang="ru-RU" sz="1800" dirty="0" smtClean="0"/>
              <a:t>проверяя: </a:t>
            </a:r>
            <a:br>
              <a:rPr lang="ru-RU" sz="1800" dirty="0" smtClean="0"/>
            </a:br>
            <a:r>
              <a:rPr lang="ru-RU" sz="1800" dirty="0" smtClean="0"/>
              <a:t>1) языковые </a:t>
            </a:r>
            <a:r>
              <a:rPr lang="ru-RU" sz="1800" dirty="0"/>
              <a:t>настройки в его аккаунте </a:t>
            </a:r>
            <a:r>
              <a:rPr lang="ru-RU" sz="1800" dirty="0" err="1" smtClean="0"/>
              <a:t>Google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2) языки </a:t>
            </a:r>
            <a:r>
              <a:rPr lang="ru-RU" sz="1800" dirty="0"/>
              <a:t>текущего поискового запроса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3) языки просматриваемой </a:t>
            </a:r>
            <a:r>
              <a:rPr lang="ru-RU" sz="1800" dirty="0"/>
              <a:t>или недавно просмотренных страниц </a:t>
            </a:r>
            <a:r>
              <a:rPr lang="ru-RU" sz="1800" dirty="0" smtClean="0"/>
              <a:t>в контекстно-</a:t>
            </a:r>
            <a:r>
              <a:rPr lang="ru-RU" sz="1800" dirty="0" err="1" smtClean="0"/>
              <a:t>медийной</a:t>
            </a:r>
            <a:r>
              <a:rPr lang="ru-RU" sz="1800" dirty="0" smtClean="0"/>
              <a:t> сети.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Со вторым и </a:t>
            </a:r>
            <a:r>
              <a:rPr lang="ru-RU" sz="1800" dirty="0" err="1" smtClean="0"/>
              <a:t>третим</a:t>
            </a:r>
            <a:r>
              <a:rPr lang="ru-RU" sz="1800" dirty="0" smtClean="0"/>
              <a:t> понятно. Рассмотрим, что такое настройки в аккаунте </a:t>
            </a:r>
            <a:r>
              <a:rPr lang="en-US" sz="1800" dirty="0" smtClean="0"/>
              <a:t>Google.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364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Пользовательский аккаунт </a:t>
            </a:r>
            <a:r>
              <a:rPr lang="en-US" dirty="0" smtClean="0"/>
              <a:t>Google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39600"/>
            <a:ext cx="5751667" cy="366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0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Пользовательский </a:t>
            </a:r>
            <a:r>
              <a:rPr lang="ru-RU" dirty="0" smtClean="0"/>
              <a:t>поиск </a:t>
            </a:r>
            <a:r>
              <a:rPr lang="en-US" dirty="0"/>
              <a:t>Google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14808"/>
            <a:ext cx="5328592" cy="3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6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Стратегия назначения ставок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54663"/>
            <a:ext cx="8316416" cy="358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показа объявлений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7" y="1326191"/>
            <a:ext cx="8208912" cy="13377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377" y="3075806"/>
            <a:ext cx="7159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Если Ваш бюджет не расходуется в течении дня, эта настройка не имеет значения</a:t>
            </a:r>
            <a:br>
              <a:rPr lang="ru-RU" dirty="0" smtClean="0"/>
            </a:br>
            <a:r>
              <a:rPr lang="ru-RU" b="1" dirty="0" smtClean="0"/>
              <a:t>Важно</a:t>
            </a:r>
            <a:r>
              <a:rPr lang="ru-RU" dirty="0" smtClean="0"/>
              <a:t> только при ограниченном дневном бюджете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98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Расширения и расписание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7614"/>
            <a:ext cx="8244408" cy="2447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155926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умолчанию установлен непрерывный показ объявлений.</a:t>
            </a:r>
            <a:br>
              <a:rPr lang="ru-RU" dirty="0" smtClean="0"/>
            </a:br>
            <a:r>
              <a:rPr lang="ru-RU" dirty="0" smtClean="0"/>
              <a:t>Расширения обсудим после создания объявлений.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81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363894"/>
            <a:ext cx="8229600" cy="69948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 smtClean="0"/>
              <a:t>Что разберем</a:t>
            </a:r>
            <a:endParaRPr lang="ru" dirty="0"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131590"/>
            <a:ext cx="8229600" cy="367240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14300"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ru" sz="1800" dirty="0" smtClean="0"/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" sz="1800" dirty="0" smtClean="0"/>
              <a:t>Ключевые слова и минус-слова. Итог</a:t>
            </a:r>
            <a:endParaRPr lang="ru"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" sz="1800" dirty="0" smtClean="0"/>
              <a:t>Структура аккаунта. Пополнение аккаунта</a:t>
            </a:r>
            <a:endParaRPr lang="ru" sz="1800" dirty="0"/>
          </a:p>
          <a:p>
            <a:pPr marL="457200" indent="-342900">
              <a:spcBef>
                <a:spcPts val="600"/>
              </a:spcBef>
              <a:buFont typeface="Arial"/>
              <a:buAutoNum type="arabicPeriod"/>
            </a:pPr>
            <a:r>
              <a:rPr lang="ru-RU" sz="1800" dirty="0" smtClean="0"/>
              <a:t>Базовые настройки поисковой рекламной кампании </a:t>
            </a:r>
            <a:endParaRPr lang="ru"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" sz="1800" dirty="0" smtClean="0"/>
              <a:t>Группировка объявлений. Детализация. Составление текстов. </a:t>
            </a:r>
            <a:br>
              <a:rPr lang="ru" sz="1800" dirty="0" smtClean="0"/>
            </a:br>
            <a:r>
              <a:rPr lang="ru" sz="1800" dirty="0" smtClean="0"/>
              <a:t>Динамическая вставка</a:t>
            </a:r>
            <a:endParaRPr lang="ru-RU"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800" dirty="0" smtClean="0"/>
              <a:t>UTM </a:t>
            </a:r>
            <a:r>
              <a:rPr lang="ru-RU" sz="1800" dirty="0" smtClean="0"/>
              <a:t>пометка объявлений</a:t>
            </a:r>
            <a:endParaRPr lang="ru"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" sz="1800" dirty="0" smtClean="0"/>
              <a:t>Расширения объявлений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ru" sz="1800" dirty="0" smtClean="0"/>
              <a:t>Управленческая таблица. Гипотеза и факт</a:t>
            </a:r>
          </a:p>
        </p:txBody>
      </p:sp>
    </p:spTree>
    <p:extLst>
      <p:ext uri="{BB962C8B-B14F-4D97-AF65-F5344CB8AC3E}">
        <p14:creationId xmlns:p14="http://schemas.microsoft.com/office/powerpoint/2010/main" val="1595241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Ротация показа объявлений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09211"/>
            <a:ext cx="8280920" cy="281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76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dirty="0" smtClean="0"/>
              <a:t>Детализация групп объявлений</a:t>
            </a:r>
            <a:endParaRPr lang="ru" dirty="0"/>
          </a:p>
        </p:txBody>
      </p:sp>
      <p:graphicFrame>
        <p:nvGraphicFramePr>
          <p:cNvPr id="227" name="Shape 227"/>
          <p:cNvGraphicFramePr/>
          <p:nvPr>
            <p:extLst>
              <p:ext uri="{D42A27DB-BD31-4B8C-83A1-F6EECF244321}">
                <p14:modId xmlns:p14="http://schemas.microsoft.com/office/powerpoint/2010/main" val="3907526322"/>
              </p:ext>
            </p:extLst>
          </p:nvPr>
        </p:nvGraphicFramePr>
        <p:xfrm>
          <a:off x="451650" y="1458325"/>
          <a:ext cx="8263200" cy="2265553"/>
        </p:xfrm>
        <a:graphic>
          <a:graphicData uri="http://schemas.openxmlformats.org/drawingml/2006/table">
            <a:tbl>
              <a:tblPr>
                <a:noFill/>
                <a:tableStyleId>{2860C9DB-7B13-494A-BBB0-B6FCF92F389D}</a:tableStyleId>
              </a:tblPr>
              <a:tblGrid>
                <a:gridCol w="2754400"/>
                <a:gridCol w="2754400"/>
                <a:gridCol w="2754400"/>
              </a:tblGrid>
              <a:tr h="2265553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ru" b="1" dirty="0"/>
                        <a:t>1. </a:t>
                      </a:r>
                      <a:r>
                        <a:rPr lang="ru" b="1" dirty="0" smtClean="0"/>
                        <a:t>Низкая:</a:t>
                      </a:r>
                      <a:endParaRPr lang="ru" b="1" dirty="0"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ru" dirty="0"/>
                        <a:t>1 группа объявлений.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ru" dirty="0"/>
                        <a:t>Все ключевые слова внутри.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dirty="0"/>
                        <a:t>Объявления очень общего характера.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ru" b="1" dirty="0"/>
                        <a:t>2. </a:t>
                      </a:r>
                      <a:r>
                        <a:rPr lang="ru" b="1" dirty="0" smtClean="0"/>
                        <a:t>Средняя:</a:t>
                      </a:r>
                      <a:endParaRPr lang="ru" b="1" dirty="0"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ru" dirty="0"/>
                        <a:t>Ключи разделены на темы.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ru" dirty="0"/>
                        <a:t>Объявления привязаны к </a:t>
                      </a:r>
                      <a:r>
                        <a:rPr lang="ru" dirty="0" smtClean="0"/>
                        <a:t>разным темам.</a:t>
                      </a:r>
                      <a:endParaRPr lang="ru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ru" b="1" dirty="0"/>
                        <a:t>3. </a:t>
                      </a:r>
                      <a:r>
                        <a:rPr lang="ru" b="1" dirty="0" smtClean="0"/>
                        <a:t>Высокая:</a:t>
                      </a:r>
                      <a:endParaRPr lang="ru" b="1" dirty="0"/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ru" dirty="0"/>
                        <a:t>Для каждого ключевого слова создается отдельная группа объявлений. Объявления пишутся под конкретные ключевые слова.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Разбивка на группы объявлений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ru-RU" sz="1600" dirty="0" smtClean="0"/>
              <a:t>По типу товара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По моделям товара</a:t>
            </a:r>
          </a:p>
          <a:p>
            <a:pPr marL="342900" indent="-342900">
              <a:buFontTx/>
              <a:buAutoNum type="arabicPeriod"/>
            </a:pPr>
            <a:r>
              <a:rPr lang="ru-RU" sz="1600" dirty="0"/>
              <a:t>По типам </a:t>
            </a:r>
            <a:r>
              <a:rPr lang="ru-RU" sz="1600" dirty="0" smtClean="0"/>
              <a:t>услуг</a:t>
            </a:r>
          </a:p>
          <a:p>
            <a:pPr marL="342900" indent="-342900">
              <a:buFontTx/>
              <a:buAutoNum type="arabicPeriod"/>
            </a:pPr>
            <a:r>
              <a:rPr lang="ru-RU" sz="1600" dirty="0"/>
              <a:t>Купить, </a:t>
            </a:r>
            <a:r>
              <a:rPr lang="ru-RU" sz="1600" dirty="0" smtClean="0"/>
              <a:t>заказать</a:t>
            </a:r>
          </a:p>
          <a:p>
            <a:pPr marL="342900" indent="-342900">
              <a:buFontTx/>
              <a:buAutoNum type="arabicPeriod"/>
            </a:pPr>
            <a:r>
              <a:rPr lang="ru-RU" sz="1600" dirty="0"/>
              <a:t>Цена, стоимость, сколько </a:t>
            </a:r>
            <a:r>
              <a:rPr lang="ru-RU" sz="1600" dirty="0" smtClean="0"/>
              <a:t>стоит</a:t>
            </a:r>
          </a:p>
          <a:p>
            <a:pPr marL="342900" indent="-342900">
              <a:buAutoNum type="arabicPeriod"/>
            </a:pPr>
            <a:r>
              <a:rPr lang="ru-RU" sz="1600" dirty="0"/>
              <a:t>По городам</a:t>
            </a:r>
          </a:p>
          <a:p>
            <a:pPr marL="342900" indent="-342900">
              <a:buAutoNum type="arabicPeriod"/>
            </a:pPr>
            <a:r>
              <a:rPr lang="ru-RU" sz="1600" dirty="0"/>
              <a:t>По районам </a:t>
            </a:r>
            <a:r>
              <a:rPr lang="ru-RU" sz="1600" dirty="0" smtClean="0"/>
              <a:t>города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Дешево, недорого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Эксклюзивно, дорого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Срочно, быстро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Под заказ, изготовление, производство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Однокомнатная, двухкомнатная, трехкомнатная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С доставкой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Оптом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…</a:t>
            </a:r>
          </a:p>
          <a:p>
            <a:pPr marL="342900" indent="-342900">
              <a:buAutoNum type="arabicPeriod"/>
            </a:pPr>
            <a:endParaRPr lang="ru-RU" sz="1600" dirty="0" smtClean="0"/>
          </a:p>
          <a:p>
            <a:pPr marL="342900" indent="-342900">
              <a:buAutoNum type="arabicPeriod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31148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объявлений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5606"/>
            <a:ext cx="7884368" cy="365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88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Динамическая вставка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762336"/>
              </p:ext>
            </p:extLst>
          </p:nvPr>
        </p:nvGraphicFramePr>
        <p:xfrm>
          <a:off x="1475656" y="1419622"/>
          <a:ext cx="6096000" cy="2001520"/>
        </p:xfrm>
        <a:graphic>
          <a:graphicData uri="http://schemas.openxmlformats.org/drawingml/2006/table">
            <a:tbl>
              <a:tblPr firstRow="1" bandRow="1">
                <a:tableStyleId>{7AFD130B-77D5-4915-A379-29DEA7169D99}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Динамическая вставка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получим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{=GLOBAL_COUNTDOWN("2015/09/19 00:00:00","ru",5)}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дней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{Keyword:</a:t>
                      </a:r>
                      <a:r>
                        <a:rPr lang="ru-RU" dirty="0" smtClean="0"/>
                        <a:t>Купить</a:t>
                      </a:r>
                      <a:r>
                        <a:rPr lang="ru-RU" baseline="0" dirty="0" smtClean="0"/>
                        <a:t> Цветы Киев</a:t>
                      </a:r>
                      <a:r>
                        <a:rPr lang="en-US" baseline="0" dirty="0" smtClean="0"/>
                        <a:t>}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Купить</a:t>
                      </a:r>
                      <a:r>
                        <a:rPr lang="ru-RU" baseline="0" dirty="0" smtClean="0"/>
                        <a:t> цветы </a:t>
                      </a:r>
                      <a:r>
                        <a:rPr lang="ru-RU" baseline="0" dirty="0" err="1" smtClean="0"/>
                        <a:t>киев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{</a:t>
                      </a:r>
                      <a:r>
                        <a:rPr lang="en-US" dirty="0" err="1" smtClean="0"/>
                        <a:t>KeyWord</a:t>
                      </a:r>
                      <a:r>
                        <a:rPr lang="en-US" dirty="0" smtClean="0"/>
                        <a:t>:</a:t>
                      </a:r>
                      <a:r>
                        <a:rPr lang="ru-RU" dirty="0" smtClean="0"/>
                        <a:t>Купить</a:t>
                      </a:r>
                      <a:r>
                        <a:rPr lang="ru-RU" baseline="0" dirty="0" smtClean="0"/>
                        <a:t> Цветы Киев</a:t>
                      </a:r>
                      <a:r>
                        <a:rPr lang="en-US" baseline="0" dirty="0" smtClean="0"/>
                        <a:t>}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Купить</a:t>
                      </a:r>
                      <a:r>
                        <a:rPr lang="ru-RU" baseline="0" dirty="0" smtClean="0"/>
                        <a:t> Цветы Киев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{keyword:</a:t>
                      </a:r>
                      <a:r>
                        <a:rPr lang="ru-RU" dirty="0" smtClean="0"/>
                        <a:t>Купить</a:t>
                      </a:r>
                      <a:r>
                        <a:rPr lang="ru-RU" baseline="0" dirty="0" smtClean="0"/>
                        <a:t> Цветы Киев</a:t>
                      </a:r>
                      <a:r>
                        <a:rPr lang="en-US" baseline="0" dirty="0" smtClean="0"/>
                        <a:t>}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купить</a:t>
                      </a:r>
                      <a:r>
                        <a:rPr lang="ru-RU" baseline="0" dirty="0" smtClean="0"/>
                        <a:t> цветы </a:t>
                      </a:r>
                      <a:r>
                        <a:rPr lang="ru-RU" baseline="0" dirty="0" err="1" smtClean="0"/>
                        <a:t>киев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8089" y="3651870"/>
            <a:ext cx="74719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Фраза в </a:t>
            </a:r>
            <a:r>
              <a:rPr lang="en-US" dirty="0" err="1" smtClean="0"/>
              <a:t>KeyWord</a:t>
            </a:r>
            <a:r>
              <a:rPr lang="ru-RU" dirty="0" smtClean="0"/>
              <a:t> в заголовке </a:t>
            </a:r>
            <a:r>
              <a:rPr lang="uk-UA" dirty="0" err="1" smtClean="0"/>
              <a:t>заменяется</a:t>
            </a:r>
            <a:r>
              <a:rPr lang="uk-UA" dirty="0" smtClean="0"/>
              <a:t> на </a:t>
            </a:r>
            <a:r>
              <a:rPr lang="uk-UA" dirty="0" err="1" smtClean="0"/>
              <a:t>ключевое</a:t>
            </a:r>
            <a:r>
              <a:rPr lang="uk-UA" dirty="0" smtClean="0"/>
              <a:t> слово, </a:t>
            </a:r>
            <a:r>
              <a:rPr lang="uk-UA" dirty="0" err="1" smtClean="0"/>
              <a:t>которое</a:t>
            </a:r>
            <a:r>
              <a:rPr lang="uk-UA" dirty="0" smtClean="0"/>
              <a:t> в</a:t>
            </a:r>
            <a:r>
              <a:rPr lang="ru-RU" dirty="0" smtClean="0"/>
              <a:t>ы</a:t>
            </a:r>
            <a:r>
              <a:rPr lang="uk-UA" dirty="0" smtClean="0"/>
              <a:t>звало показ </a:t>
            </a:r>
          </a:p>
          <a:p>
            <a:r>
              <a:rPr lang="uk-UA" dirty="0" err="1" smtClean="0"/>
              <a:t>объявлений</a:t>
            </a:r>
            <a:r>
              <a:rPr lang="uk-UA" dirty="0" smtClean="0"/>
              <a:t>  </a:t>
            </a:r>
            <a:r>
              <a:rPr lang="uk-UA" dirty="0" err="1" smtClean="0"/>
              <a:t>только</a:t>
            </a:r>
            <a:r>
              <a:rPr lang="uk-UA" dirty="0" smtClean="0"/>
              <a:t> в том </a:t>
            </a:r>
            <a:r>
              <a:rPr lang="uk-UA" dirty="0" err="1" smtClean="0"/>
              <a:t>случае</a:t>
            </a:r>
            <a:r>
              <a:rPr lang="uk-UA" dirty="0" smtClean="0"/>
              <a:t>, </a:t>
            </a:r>
            <a:r>
              <a:rPr lang="uk-UA" dirty="0" err="1" smtClean="0"/>
              <a:t>если</a:t>
            </a:r>
            <a:r>
              <a:rPr lang="uk-UA" dirty="0" smtClean="0"/>
              <a:t> </a:t>
            </a:r>
            <a:r>
              <a:rPr lang="uk-UA" dirty="0" err="1" smtClean="0"/>
              <a:t>ключевое</a:t>
            </a:r>
            <a:r>
              <a:rPr lang="uk-UA" dirty="0" smtClean="0"/>
              <a:t> слово не </a:t>
            </a:r>
            <a:r>
              <a:rPr lang="uk-UA" dirty="0" err="1" smtClean="0"/>
              <a:t>превышает</a:t>
            </a:r>
            <a:r>
              <a:rPr lang="uk-UA" dirty="0" smtClean="0"/>
              <a:t> 30 </a:t>
            </a:r>
            <a:r>
              <a:rPr lang="uk-UA" dirty="0" err="1" smtClean="0"/>
              <a:t>символов</a:t>
            </a:r>
            <a:r>
              <a:rPr lang="uk-UA" dirty="0" smtClean="0"/>
              <a:t>. </a:t>
            </a:r>
            <a:br>
              <a:rPr lang="uk-UA" dirty="0" smtClean="0"/>
            </a:br>
            <a:r>
              <a:rPr lang="uk-UA" dirty="0" err="1" smtClean="0"/>
              <a:t>Динамическую</a:t>
            </a:r>
            <a:r>
              <a:rPr lang="uk-UA" dirty="0" smtClean="0"/>
              <a:t> вставку </a:t>
            </a:r>
            <a:r>
              <a:rPr lang="uk-UA" dirty="0" err="1" smtClean="0"/>
              <a:t>можно</a:t>
            </a:r>
            <a:r>
              <a:rPr lang="uk-UA" dirty="0" smtClean="0"/>
              <a:t> вставить в </a:t>
            </a:r>
            <a:r>
              <a:rPr lang="uk-UA" dirty="0" err="1" smtClean="0"/>
              <a:t>любом</a:t>
            </a:r>
            <a:r>
              <a:rPr lang="uk-UA" dirty="0" smtClean="0"/>
              <a:t> </a:t>
            </a:r>
            <a:r>
              <a:rPr lang="uk-UA" dirty="0" err="1" smtClean="0"/>
              <a:t>месте</a:t>
            </a:r>
            <a:r>
              <a:rPr lang="uk-UA" dirty="0" smtClean="0"/>
              <a:t> в </a:t>
            </a:r>
            <a:r>
              <a:rPr lang="uk-UA" dirty="0" err="1" smtClean="0"/>
              <a:t>объявлении</a:t>
            </a:r>
            <a:r>
              <a:rPr lang="uk-UA" dirty="0" smtClean="0"/>
              <a:t>, </a:t>
            </a:r>
            <a:r>
              <a:rPr lang="uk-UA" dirty="0" err="1" smtClean="0"/>
              <a:t>кроме</a:t>
            </a:r>
            <a:r>
              <a:rPr lang="uk-UA" dirty="0" smtClean="0"/>
              <a:t> конечного</a:t>
            </a:r>
            <a:br>
              <a:rPr lang="uk-UA" dirty="0" smtClean="0"/>
            </a:br>
            <a:r>
              <a:rPr lang="en-US" dirty="0" smtClean="0"/>
              <a:t>URL.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343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UTM </a:t>
            </a:r>
            <a:r>
              <a:rPr lang="ru-RU" dirty="0" smtClean="0"/>
              <a:t>пометка объявлений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/>
              <a:t>UTM-метка </a:t>
            </a:r>
            <a:r>
              <a:rPr lang="ru-RU" sz="1800" dirty="0"/>
              <a:t>– это переменная, которая добавляется в </a:t>
            </a:r>
            <a:r>
              <a:rPr lang="ru-RU" sz="1800" dirty="0" smtClean="0"/>
              <a:t>URL. </a:t>
            </a:r>
            <a:r>
              <a:rPr lang="ru-RU" sz="1800" dirty="0"/>
              <a:t>Она позволяет системе веб-аналитики получить дополнительную информацию о </a:t>
            </a:r>
            <a:r>
              <a:rPr lang="ru-RU" sz="1800" dirty="0" smtClean="0"/>
              <a:t>переходе </a:t>
            </a:r>
            <a:r>
              <a:rPr lang="ru-RU" sz="1800" dirty="0"/>
              <a:t>по ссылке</a:t>
            </a:r>
            <a:r>
              <a:rPr lang="ru-RU" sz="1800" dirty="0" smtClean="0"/>
              <a:t>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Проставляем в компоновщике </a:t>
            </a:r>
            <a:r>
              <a:rPr lang="en-US" sz="1800" dirty="0" smtClean="0"/>
              <a:t>URL </a:t>
            </a:r>
            <a:r>
              <a:rPr lang="ru-RU" sz="1800" dirty="0" smtClean="0"/>
              <a:t>от </a:t>
            </a:r>
            <a:r>
              <a:rPr lang="en-US" sz="1800" dirty="0" smtClean="0"/>
              <a:t>Google, </a:t>
            </a:r>
            <a:r>
              <a:rPr lang="ru-RU" sz="1800" dirty="0" smtClean="0"/>
              <a:t>либо ставим</a:t>
            </a:r>
          </a:p>
          <a:p>
            <a:r>
              <a:rPr lang="ru-RU" sz="1800" dirty="0"/>
              <a:t>п</a:t>
            </a:r>
            <a:r>
              <a:rPr lang="ru-RU" sz="1800" dirty="0" smtClean="0"/>
              <a:t>лагин на </a:t>
            </a:r>
            <a:r>
              <a:rPr lang="en-US" sz="1800" dirty="0"/>
              <a:t>Google </a:t>
            </a:r>
            <a:r>
              <a:rPr lang="en-US" sz="1800" dirty="0" smtClean="0"/>
              <a:t>Chrome - </a:t>
            </a:r>
            <a:r>
              <a:rPr lang="en-US" sz="1800" dirty="0" err="1"/>
              <a:t>google</a:t>
            </a:r>
            <a:r>
              <a:rPr lang="en-US" sz="1800" dirty="0"/>
              <a:t> analytics </a:t>
            </a:r>
            <a:r>
              <a:rPr lang="en-US" sz="1800" dirty="0" err="1"/>
              <a:t>url</a:t>
            </a:r>
            <a:r>
              <a:rPr lang="en-US" sz="1800" dirty="0"/>
              <a:t> </a:t>
            </a:r>
            <a:r>
              <a:rPr lang="en-US" sz="1800" dirty="0" smtClean="0"/>
              <a:t>builder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b="1" dirty="0" smtClean="0"/>
              <a:t>Пример помеченной ссылки: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>
                <a:hlinkClick r:id="rId2"/>
              </a:rPr>
              <a:t>http://temposweb.com/?utm_source=google&amp;utm_medium=cpc&amp;utm_term={keyword}&amp;utm_content=text1&amp;utm_campaign=kak_uvelichit_prodazhi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61885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Расширения объявлений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88" y="1275606"/>
            <a:ext cx="7135221" cy="3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75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Расширения объявлений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49666"/>
            <a:ext cx="6336704" cy="360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30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Расширения объявлений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2" y="1262077"/>
            <a:ext cx="831568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221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Расширения объявлений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23678"/>
            <a:ext cx="8280920" cy="2382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4161" y="1275606"/>
            <a:ext cx="5251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Отзывы с прошлого скриншота смотрим здесь:</a:t>
            </a:r>
            <a:br>
              <a:rPr lang="ru-RU" dirty="0" smtClean="0"/>
            </a:b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://plus.google.com/106274942262094143897/about?gl=UA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4161" y="4338861"/>
            <a:ext cx="772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Подробнее о расширениях здесь: </a:t>
            </a:r>
            <a:br>
              <a:rPr lang="ru-RU" dirty="0" smtClean="0"/>
            </a:b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://support.google.com/adwords/answer/2375499?vid=1-635782136396689919-799056156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4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соответствия ключей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611741"/>
              </p:ext>
            </p:extLst>
          </p:nvPr>
        </p:nvGraphicFramePr>
        <p:xfrm>
          <a:off x="467544" y="1275606"/>
          <a:ext cx="8208912" cy="3749040"/>
        </p:xfrm>
        <a:graphic>
          <a:graphicData uri="http://schemas.openxmlformats.org/drawingml/2006/table">
            <a:tbl>
              <a:tblPr firstRow="1" bandRow="1">
                <a:tableStyleId>{7AFD130B-77D5-4915-A379-29DEA7169D99}</a:tableStyleId>
              </a:tblPr>
              <a:tblGrid>
                <a:gridCol w="1485422"/>
                <a:gridCol w="1034858"/>
                <a:gridCol w="3672408"/>
                <a:gridCol w="201622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Тип соответствия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Поисковый запрос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Ключевые слова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покажет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Широкое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корм собака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корм собака, собака корм, собачий корм, корм для собак, питание для собак,</a:t>
                      </a:r>
                      <a:r>
                        <a:rPr lang="ru-RU" sz="1200" baseline="0" dirty="0" smtClean="0"/>
                        <a:t> что кушать собаке, дал собаке еду, где купить корм для пса, корм для щенков, чем кормить пса, питание для пса какое выбрать, покормить собачку </a:t>
                      </a:r>
                      <a:r>
                        <a:rPr lang="ru-RU" sz="1200" baseline="0" dirty="0" err="1" smtClean="0"/>
                        <a:t>киев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ошейник для собак,</a:t>
                      </a:r>
                    </a:p>
                    <a:p>
                      <a:r>
                        <a:rPr lang="ru-RU" sz="1200" dirty="0" smtClean="0"/>
                        <a:t>корм для котов,</a:t>
                      </a:r>
                    </a:p>
                    <a:p>
                      <a:r>
                        <a:rPr lang="ru-RU" sz="1200" dirty="0" smtClean="0"/>
                        <a:t>чем</a:t>
                      </a:r>
                      <a:r>
                        <a:rPr lang="ru-RU" sz="1200" baseline="0" dirty="0" smtClean="0"/>
                        <a:t> покормить кота,</a:t>
                      </a:r>
                      <a:br>
                        <a:rPr lang="ru-RU" sz="1200" baseline="0" dirty="0" smtClean="0"/>
                      </a:br>
                      <a:r>
                        <a:rPr lang="ru-RU" sz="1200" baseline="0" dirty="0" smtClean="0"/>
                        <a:t>выгул собак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Модификатор 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корм собака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собачий корм, корм собака,</a:t>
                      </a:r>
                      <a:r>
                        <a:rPr lang="ru-RU" sz="1200" baseline="0" dirty="0" smtClean="0"/>
                        <a:t> собака корм, какой корм для собак лучше, где купить корм для собак, покормить собачку снегом, </a:t>
                      </a:r>
                      <a:r>
                        <a:rPr lang="ru-RU" sz="1200" baseline="0" dirty="0" err="1" smtClean="0"/>
                        <a:t>кром</a:t>
                      </a:r>
                      <a:r>
                        <a:rPr lang="ru-RU" sz="1200" baseline="0" dirty="0" smtClean="0"/>
                        <a:t> собаке, корм для собачки, собачку покормить дома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питание для собак, </a:t>
                      </a:r>
                      <a:r>
                        <a:rPr lang="ru-RU" sz="1200" baseline="0" dirty="0" smtClean="0"/>
                        <a:t>дал собаке еду, корм для </a:t>
                      </a:r>
                      <a:r>
                        <a:rPr lang="ru-RU" sz="1200" baseline="0" dirty="0" err="1" smtClean="0"/>
                        <a:t>щенко</a:t>
                      </a:r>
                      <a:endParaRPr lang="ru-RU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Фразовое «»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корм собака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корм собака, корм собака цена, какой корм собаке лучше, где корм собаке, корм собачке какой, покормить собачку где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собака корм, </a:t>
                      </a:r>
                      <a:br>
                        <a:rPr lang="ru-RU" sz="1200" dirty="0" smtClean="0"/>
                      </a:br>
                      <a:r>
                        <a:rPr lang="ru-RU" sz="1200" dirty="0" smtClean="0"/>
                        <a:t>корм для собак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Точное </a:t>
                      </a:r>
                      <a:r>
                        <a:rPr lang="en-US" sz="1200" dirty="0" smtClean="0"/>
                        <a:t>[ ]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корм собака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корм собака, корм собаке, корма собак, </a:t>
                      </a:r>
                      <a:r>
                        <a:rPr lang="ru-RU" sz="1200" dirty="0" err="1" smtClean="0"/>
                        <a:t>кром</a:t>
                      </a:r>
                      <a:r>
                        <a:rPr lang="ru-RU" sz="1200" baseline="0" dirty="0" smtClean="0"/>
                        <a:t> собак, кормы собаки, корм </a:t>
                      </a:r>
                      <a:r>
                        <a:rPr lang="ru-RU" sz="1200" baseline="0" dirty="0" err="1" smtClean="0"/>
                        <a:t>сбаки</a:t>
                      </a:r>
                      <a:r>
                        <a:rPr lang="ru-RU" sz="1200" baseline="0" dirty="0" smtClean="0"/>
                        <a:t>, корм собачек, </a:t>
                      </a:r>
                      <a:r>
                        <a:rPr lang="ru-RU" sz="1200" dirty="0" smtClean="0"/>
                        <a:t>покормить собачку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все кроме склонений, </a:t>
                      </a:r>
                      <a:r>
                        <a:rPr lang="ru-RU" sz="1200" baseline="0" dirty="0" smtClean="0"/>
                        <a:t>ошибок, </a:t>
                      </a:r>
                      <a:r>
                        <a:rPr lang="ru-RU" sz="1200" dirty="0" smtClean="0"/>
                        <a:t>единичного,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множественного</a:t>
                      </a:r>
                      <a:r>
                        <a:rPr lang="ru-RU" sz="1200" baseline="0" dirty="0" smtClean="0"/>
                        <a:t> и очень близких вар.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23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Адрес компании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63" y="1347614"/>
            <a:ext cx="6430273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0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ru-RU" dirty="0" smtClean="0"/>
              <a:t>Управленческая таблица. Гипотеза</a:t>
            </a:r>
            <a:endParaRPr lang="ru" dirty="0"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ru-RU" sz="1800" b="1" dirty="0" smtClean="0"/>
          </a:p>
          <a:p>
            <a:r>
              <a:rPr lang="ru-RU" sz="1800" b="1" dirty="0" err="1" smtClean="0"/>
              <a:t>Impressions</a:t>
            </a:r>
            <a:r>
              <a:rPr lang="ru-RU" sz="1800" b="1" dirty="0" smtClean="0"/>
              <a:t> </a:t>
            </a:r>
            <a:r>
              <a:rPr lang="ru-RU" sz="1800" b="1" dirty="0"/>
              <a:t>(</a:t>
            </a:r>
            <a:r>
              <a:rPr lang="ru-RU" sz="1800" b="1" dirty="0" err="1"/>
              <a:t>Imp</a:t>
            </a:r>
            <a:r>
              <a:rPr lang="ru-RU" sz="1800" b="1" dirty="0"/>
              <a:t>)</a:t>
            </a:r>
            <a:r>
              <a:rPr lang="ru-RU" sz="1800" dirty="0"/>
              <a:t> - количество показов Ваших рекламных объявлений в поисковой сети</a:t>
            </a:r>
            <a:r>
              <a:rPr lang="ru-RU" sz="1800" dirty="0" smtClean="0"/>
              <a:t>.</a:t>
            </a:r>
          </a:p>
          <a:p>
            <a:endParaRPr lang="ru-RU" sz="1800" dirty="0"/>
          </a:p>
          <a:p>
            <a:r>
              <a:rPr lang="ru-RU" sz="1800" b="1" dirty="0" err="1"/>
              <a:t>Сlicks</a:t>
            </a:r>
            <a:r>
              <a:rPr lang="ru-RU" sz="1800" dirty="0"/>
              <a:t> - количество кликов по Вашим объявлениям в поисковой сети</a:t>
            </a:r>
            <a:r>
              <a:rPr lang="ru-RU" sz="1800" dirty="0" smtClean="0"/>
              <a:t>.</a:t>
            </a:r>
          </a:p>
          <a:p>
            <a:endParaRPr lang="ru-RU" sz="1800" dirty="0"/>
          </a:p>
          <a:p>
            <a:r>
              <a:rPr lang="ru-RU" sz="1800" b="1" dirty="0"/>
              <a:t>CTR</a:t>
            </a:r>
            <a:r>
              <a:rPr lang="ru-RU" sz="1800" dirty="0"/>
              <a:t> - </a:t>
            </a:r>
            <a:r>
              <a:rPr lang="ru-RU" sz="1800" dirty="0" err="1"/>
              <a:t>кликабельность</a:t>
            </a:r>
            <a:r>
              <a:rPr lang="ru-RU" sz="1800" dirty="0"/>
              <a:t> объявления. </a:t>
            </a:r>
            <a:r>
              <a:rPr lang="ru-RU" sz="1800" dirty="0" err="1"/>
              <a:t>Соотнтшение</a:t>
            </a:r>
            <a:r>
              <a:rPr lang="ru-RU" sz="1800" dirty="0"/>
              <a:t> кликов к показам, умноженное на 100</a:t>
            </a:r>
            <a:r>
              <a:rPr lang="ru-RU" sz="1800" dirty="0" smtClean="0"/>
              <a:t>%.</a:t>
            </a:r>
          </a:p>
          <a:p>
            <a:endParaRPr lang="ru-RU" sz="1800" dirty="0"/>
          </a:p>
          <a:p>
            <a:r>
              <a:rPr lang="ru-RU" sz="1800" b="1" dirty="0"/>
              <a:t>CPC </a:t>
            </a:r>
            <a:r>
              <a:rPr lang="ru-RU" sz="1800" dirty="0"/>
              <a:t>- средняя цена за клик, которую Вы платите за каждый переход по рекламе на Ваш сайт.</a:t>
            </a:r>
            <a:endParaRPr lang="ru" sz="1800" u="sng" dirty="0">
              <a:solidFill>
                <a:srgbClr val="3C78D8"/>
              </a:solidFill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7723708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 smtClean="0"/>
              <a:t>Ключевые показатели</a:t>
            </a:r>
            <a:endParaRPr lang="ru" dirty="0"/>
          </a:p>
        </p:txBody>
      </p:sp>
      <p:sp>
        <p:nvSpPr>
          <p:cNvPr id="4" name="Shape 65"/>
          <p:cNvSpPr txBox="1">
            <a:spLocks/>
          </p:cNvSpPr>
          <p:nvPr/>
        </p:nvSpPr>
        <p:spPr>
          <a:xfrm>
            <a:off x="609600" y="1366083"/>
            <a:ext cx="8229600" cy="32525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ru-RU" sz="1800" dirty="0" err="1">
                <a:solidFill>
                  <a:schemeClr val="tx1"/>
                </a:solidFill>
              </a:rPr>
              <a:t>Сost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b="0" dirty="0">
                <a:solidFill>
                  <a:schemeClr val="tx1"/>
                </a:solidFill>
              </a:rPr>
              <a:t>- общая стоимость кликов на Ваш </a:t>
            </a:r>
            <a:r>
              <a:rPr lang="ru-RU" sz="1800" b="0" dirty="0" smtClean="0">
                <a:solidFill>
                  <a:schemeClr val="tx1"/>
                </a:solidFill>
              </a:rPr>
              <a:t>сайт </a:t>
            </a:r>
            <a:r>
              <a:rPr lang="ru-RU" sz="1800" b="0" dirty="0">
                <a:solidFill>
                  <a:schemeClr val="tx1"/>
                </a:solidFill>
              </a:rPr>
              <a:t>=средняя цена клика х количество кликов</a:t>
            </a:r>
            <a:r>
              <a:rPr lang="ru-RU" sz="1800" b="0" dirty="0" smtClean="0">
                <a:solidFill>
                  <a:schemeClr val="tx1"/>
                </a:solidFill>
              </a:rPr>
              <a:t>.</a:t>
            </a:r>
          </a:p>
          <a:p>
            <a:endParaRPr lang="ru-RU" sz="1800" b="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CR1</a:t>
            </a:r>
            <a:r>
              <a:rPr lang="ru-RU" sz="1800" b="0" dirty="0">
                <a:solidFill>
                  <a:schemeClr val="tx1"/>
                </a:solidFill>
              </a:rPr>
              <a:t> - коэффициент конверсии из кликов в заявки и звонки</a:t>
            </a:r>
            <a:r>
              <a:rPr lang="ru-RU" sz="1800" b="0" dirty="0" smtClean="0">
                <a:solidFill>
                  <a:schemeClr val="tx1"/>
                </a:solidFill>
              </a:rPr>
              <a:t>.</a:t>
            </a:r>
          </a:p>
          <a:p>
            <a:endParaRPr lang="ru-RU" sz="1800" b="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L1 </a:t>
            </a:r>
            <a:r>
              <a:rPr lang="ru-RU" sz="1800" b="0" dirty="0">
                <a:solidFill>
                  <a:schemeClr val="tx1"/>
                </a:solidFill>
              </a:rPr>
              <a:t>- количество полученных обращений (</a:t>
            </a:r>
            <a:r>
              <a:rPr lang="ru-RU" sz="1800" b="0" dirty="0" err="1">
                <a:solidFill>
                  <a:schemeClr val="tx1"/>
                </a:solidFill>
              </a:rPr>
              <a:t>лидов</a:t>
            </a:r>
            <a:r>
              <a:rPr lang="ru-RU" sz="1800" b="0" dirty="0" smtClean="0">
                <a:solidFill>
                  <a:schemeClr val="tx1"/>
                </a:solidFill>
              </a:rPr>
              <a:t>).</a:t>
            </a:r>
          </a:p>
          <a:p>
            <a:endParaRPr lang="ru-RU" sz="1800" b="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CPL1</a:t>
            </a:r>
            <a:r>
              <a:rPr lang="ru-RU" sz="1800" b="0" dirty="0">
                <a:solidFill>
                  <a:schemeClr val="tx1"/>
                </a:solidFill>
              </a:rPr>
              <a:t> - средняя стоимость за 1 обращение от потенциального клиента (</a:t>
            </a:r>
            <a:r>
              <a:rPr lang="ru-RU" sz="1800" b="0" dirty="0" err="1">
                <a:solidFill>
                  <a:schemeClr val="tx1"/>
                </a:solidFill>
              </a:rPr>
              <a:t>лида</a:t>
            </a:r>
            <a:r>
              <a:rPr lang="ru-RU" sz="1800" b="0" dirty="0" smtClean="0">
                <a:solidFill>
                  <a:schemeClr val="tx1"/>
                </a:solidFill>
              </a:rPr>
              <a:t>) =</a:t>
            </a:r>
            <a:r>
              <a:rPr lang="ru-RU" sz="1800" b="0" dirty="0">
                <a:solidFill>
                  <a:schemeClr val="tx1"/>
                </a:solidFill>
              </a:rPr>
              <a:t>Стоимость/количество </a:t>
            </a:r>
            <a:r>
              <a:rPr lang="ru-RU" sz="1800" b="0" dirty="0" err="1">
                <a:solidFill>
                  <a:schemeClr val="tx1"/>
                </a:solidFill>
              </a:rPr>
              <a:t>лидов</a:t>
            </a:r>
            <a:r>
              <a:rPr lang="ru-RU" sz="1800" b="0" dirty="0" smtClean="0">
                <a:solidFill>
                  <a:schemeClr val="tx1"/>
                </a:solidFill>
              </a:rPr>
              <a:t>.</a:t>
            </a:r>
          </a:p>
          <a:p>
            <a:endParaRPr lang="ru-RU" sz="1800" b="0" dirty="0">
              <a:solidFill>
                <a:schemeClr val="tx1"/>
              </a:solidFill>
            </a:endParaRPr>
          </a:p>
          <a:p>
            <a:endParaRPr lang="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88177"/>
      </p:ext>
    </p:extLst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 smtClean="0"/>
              <a:t>Ключевые показатели</a:t>
            </a:r>
            <a:endParaRPr lang="ru" dirty="0"/>
          </a:p>
        </p:txBody>
      </p:sp>
      <p:sp>
        <p:nvSpPr>
          <p:cNvPr id="4" name="Shape 71"/>
          <p:cNvSpPr txBox="1">
            <a:spLocks/>
          </p:cNvSpPr>
          <p:nvPr/>
        </p:nvSpPr>
        <p:spPr>
          <a:xfrm>
            <a:off x="463418" y="1487381"/>
            <a:ext cx="8229600" cy="31499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ru-RU" sz="1800" dirty="0">
                <a:solidFill>
                  <a:schemeClr val="tx1"/>
                </a:solidFill>
              </a:rPr>
              <a:t>CR2 </a:t>
            </a:r>
            <a:r>
              <a:rPr lang="ru-RU" sz="1800" b="0" dirty="0">
                <a:solidFill>
                  <a:schemeClr val="tx1"/>
                </a:solidFill>
              </a:rPr>
              <a:t>- коэффициент конверсии из заявок и звонков в просчеты/встречи</a:t>
            </a:r>
            <a:r>
              <a:rPr lang="ru-RU" sz="1800" b="0" dirty="0" smtClean="0">
                <a:solidFill>
                  <a:schemeClr val="tx1"/>
                </a:solidFill>
              </a:rPr>
              <a:t>.</a:t>
            </a:r>
          </a:p>
          <a:p>
            <a:endParaRPr lang="ru-RU" sz="1800" b="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L2</a:t>
            </a:r>
            <a:r>
              <a:rPr lang="ru-RU" sz="1800" b="0" dirty="0">
                <a:solidFill>
                  <a:schemeClr val="tx1"/>
                </a:solidFill>
              </a:rPr>
              <a:t> - количество проведенных встреч</a:t>
            </a:r>
            <a:r>
              <a:rPr lang="ru-RU" sz="1800" b="0" dirty="0" smtClean="0">
                <a:solidFill>
                  <a:schemeClr val="tx1"/>
                </a:solidFill>
              </a:rPr>
              <a:t>.</a:t>
            </a:r>
          </a:p>
          <a:p>
            <a:endParaRPr lang="ru-RU" sz="1800" b="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CPL2</a:t>
            </a:r>
            <a:r>
              <a:rPr lang="ru-RU" sz="1800" b="0" dirty="0">
                <a:solidFill>
                  <a:schemeClr val="tx1"/>
                </a:solidFill>
              </a:rPr>
              <a:t> - средняя стоимость одной встречи/просчета</a:t>
            </a:r>
            <a:r>
              <a:rPr lang="ru-RU" sz="1800" b="0" dirty="0" smtClean="0">
                <a:solidFill>
                  <a:schemeClr val="tx1"/>
                </a:solidFill>
              </a:rPr>
              <a:t>.</a:t>
            </a:r>
          </a:p>
          <a:p>
            <a:endParaRPr lang="ru-RU" sz="1800" b="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CR3 </a:t>
            </a:r>
            <a:r>
              <a:rPr lang="ru-RU" sz="1800" b="0" dirty="0">
                <a:solidFill>
                  <a:schemeClr val="tx1"/>
                </a:solidFill>
              </a:rPr>
              <a:t>- просчетов и встреч в продажи</a:t>
            </a:r>
            <a:r>
              <a:rPr lang="ru-RU" sz="1800" b="0" dirty="0" smtClean="0">
                <a:solidFill>
                  <a:schemeClr val="tx1"/>
                </a:solidFill>
              </a:rPr>
              <a:t>.</a:t>
            </a:r>
          </a:p>
          <a:p>
            <a:endParaRPr lang="ru-RU" sz="1800" b="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L3</a:t>
            </a:r>
            <a:r>
              <a:rPr lang="ru-RU" sz="1800" b="0" dirty="0">
                <a:solidFill>
                  <a:schemeClr val="tx1"/>
                </a:solidFill>
              </a:rPr>
              <a:t> - количество продаж</a:t>
            </a:r>
            <a:r>
              <a:rPr lang="ru-RU" sz="1800" b="0" dirty="0" smtClean="0">
                <a:solidFill>
                  <a:schemeClr val="tx1"/>
                </a:solidFill>
              </a:rPr>
              <a:t>.</a:t>
            </a:r>
          </a:p>
          <a:p>
            <a:endParaRPr lang="ru-RU" sz="1800" b="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CPL3</a:t>
            </a:r>
            <a:r>
              <a:rPr lang="ru-RU" sz="1800" b="0" dirty="0">
                <a:solidFill>
                  <a:schemeClr val="tx1"/>
                </a:solidFill>
              </a:rPr>
              <a:t> - средняя стоимость одной продажи.</a:t>
            </a:r>
            <a:endParaRPr lang="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54132"/>
      </p:ext>
    </p:extLst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Гипотеза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3376475"/>
            <a:ext cx="8229600" cy="113949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1800" dirty="0"/>
              <a:t>Гипотеза: </a:t>
            </a:r>
            <a:r>
              <a:rPr lang="ru" sz="1800" dirty="0" smtClean="0"/>
              <a:t>20</a:t>
            </a:r>
            <a:r>
              <a:rPr lang="ru" sz="1800" dirty="0" smtClean="0"/>
              <a:t> </a:t>
            </a:r>
            <a:r>
              <a:rPr lang="ru" sz="1800" dirty="0"/>
              <a:t>продаж в бюджет </a:t>
            </a:r>
            <a:r>
              <a:rPr lang="ru" sz="1800" dirty="0" smtClean="0"/>
              <a:t>70</a:t>
            </a:r>
            <a:r>
              <a:rPr lang="ru" sz="1800" dirty="0" smtClean="0"/>
              <a:t>00 </a:t>
            </a:r>
            <a:r>
              <a:rPr lang="ru" sz="1800" dirty="0"/>
              <a:t>гривен.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 dirty="0"/>
              <a:t>Теперь стоит ее проверить на практике.</a:t>
            </a:r>
          </a:p>
          <a:p>
            <a:pPr rtl="0">
              <a:spcBef>
                <a:spcPts val="0"/>
              </a:spcBef>
              <a:buNone/>
            </a:pPr>
            <a:endParaRPr sz="1800" dirty="0"/>
          </a:p>
          <a:p>
            <a:pPr rtl="0">
              <a:spcBef>
                <a:spcPts val="0"/>
              </a:spcBef>
              <a:buNone/>
            </a:pPr>
            <a:endParaRPr sz="1800" dirty="0"/>
          </a:p>
          <a:p>
            <a:pPr rtl="0">
              <a:spcBef>
                <a:spcPts val="0"/>
              </a:spcBef>
              <a:buNone/>
            </a:pPr>
            <a:endParaRPr sz="1800" dirty="0"/>
          </a:p>
          <a:p>
            <a:pPr rtl="0">
              <a:spcBef>
                <a:spcPts val="0"/>
              </a:spcBef>
              <a:buNone/>
            </a:pPr>
            <a:endParaRPr sz="1800" dirty="0"/>
          </a:p>
          <a:p>
            <a:pPr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endParaRPr sz="1800" dirty="0"/>
          </a:p>
        </p:txBody>
      </p:sp>
      <p:graphicFrame>
        <p:nvGraphicFramePr>
          <p:cNvPr id="5" name="Shape 167"/>
          <p:cNvGraphicFramePr/>
          <p:nvPr>
            <p:extLst>
              <p:ext uri="{D42A27DB-BD31-4B8C-83A1-F6EECF244321}">
                <p14:modId xmlns:p14="http://schemas.microsoft.com/office/powerpoint/2010/main" val="822902042"/>
              </p:ext>
            </p:extLst>
          </p:nvPr>
        </p:nvGraphicFramePr>
        <p:xfrm>
          <a:off x="467544" y="1491630"/>
          <a:ext cx="8160050" cy="1713651"/>
        </p:xfrm>
        <a:graphic>
          <a:graphicData uri="http://schemas.openxmlformats.org/drawingml/2006/table">
            <a:tbl>
              <a:tblPr>
                <a:noFill/>
                <a:tableStyleId>{BBF9E091-0291-4736-8D8C-9FEA5094C5CC}</a:tableStyleId>
              </a:tblPr>
              <a:tblGrid>
                <a:gridCol w="847800"/>
                <a:gridCol w="548900"/>
                <a:gridCol w="593125"/>
                <a:gridCol w="627700"/>
                <a:gridCol w="587650"/>
                <a:gridCol w="560975"/>
                <a:gridCol w="627700"/>
                <a:gridCol w="627700"/>
                <a:gridCol w="627700"/>
                <a:gridCol w="627700"/>
                <a:gridCol w="627700"/>
                <a:gridCol w="627700"/>
                <a:gridCol w="627700"/>
              </a:tblGrid>
              <a:tr h="417507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/>
                        <a:t>Источник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Канал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Imp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ru" sz="900" b="1"/>
                        <a:t>Сlicks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CTR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CPC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Coast</a:t>
                      </a: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CR1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L1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CPL1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CR2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L2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CPL2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</a:tr>
              <a:tr h="443819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Google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Поиск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 smtClean="0"/>
                        <a:t>30000</a:t>
                      </a:r>
                      <a:endParaRPr lang="ru" sz="900" b="1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 smtClean="0"/>
                        <a:t>1500</a:t>
                      </a:r>
                      <a:endParaRPr lang="ru" sz="900" b="1" dirty="0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5%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4,1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 smtClean="0"/>
                        <a:t>6150</a:t>
                      </a:r>
                      <a:endParaRPr lang="ru" sz="900" b="1" dirty="0"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2%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 smtClean="0"/>
                        <a:t>30</a:t>
                      </a:r>
                      <a:endParaRPr lang="ru" sz="900" b="1" dirty="0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205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50%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 smtClean="0"/>
                        <a:t>15</a:t>
                      </a:r>
                      <a:endParaRPr lang="ru" sz="900" b="1" dirty="0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/>
                        <a:t>410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Yandex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Поиск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 smtClean="0"/>
                        <a:t>10000</a:t>
                      </a:r>
                      <a:endParaRPr lang="ru" sz="900" b="1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 smtClean="0"/>
                        <a:t>500</a:t>
                      </a:r>
                      <a:endParaRPr lang="ru" sz="900" b="1" dirty="0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5%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 smtClean="0"/>
                        <a:t>1,9</a:t>
                      </a:r>
                      <a:endParaRPr lang="ru" sz="900" b="1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 smtClean="0"/>
                        <a:t>950</a:t>
                      </a:r>
                      <a:endParaRPr lang="ru" sz="900" b="1" dirty="0"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2%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 smtClean="0"/>
                        <a:t>10</a:t>
                      </a:r>
                      <a:endParaRPr lang="ru" sz="900" b="1" dirty="0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105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50%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/>
                        <a:t>5</a:t>
                      </a:r>
                      <a:endParaRPr lang="ru" sz="900" b="1" dirty="0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210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ИТОГО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Поиск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40000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2000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5%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3,5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7000</a:t>
                      </a: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2%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40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175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50%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20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/>
                        <a:t>350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ru-RU" dirty="0" smtClean="0"/>
              <a:t>От </a:t>
            </a:r>
            <a:r>
              <a:rPr lang="ru-RU" dirty="0"/>
              <a:t>куда все эти цифры?</a:t>
            </a:r>
            <a:endParaRPr lang="ru" dirty="0"/>
          </a:p>
        </p:txBody>
      </p:sp>
      <p:sp>
        <p:nvSpPr>
          <p:cNvPr id="3" name="TextBox 2"/>
          <p:cNvSpPr txBox="1"/>
          <p:nvPr/>
        </p:nvSpPr>
        <p:spPr>
          <a:xfrm>
            <a:off x="559836" y="1548882"/>
            <a:ext cx="657808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У Вас скорее всего </a:t>
            </a:r>
            <a:r>
              <a:rPr lang="ru-RU" sz="1800" dirty="0" smtClean="0"/>
              <a:t>возник вопрос </a:t>
            </a:r>
            <a:r>
              <a:rPr lang="ru-RU" sz="1800" dirty="0"/>
              <a:t>- от куда мы взяли все эти цифры?</a:t>
            </a:r>
          </a:p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Давайте составим такую же гипотезу постепенно.</a:t>
            </a:r>
          </a:p>
          <a:p>
            <a:r>
              <a:rPr lang="ru-RU" sz="1800" dirty="0"/>
              <a:t>Возьмем к примеру летний товар: </a:t>
            </a:r>
            <a:r>
              <a:rPr lang="ru-RU" sz="1800" b="1" dirty="0"/>
              <a:t>надувные лодки</a:t>
            </a:r>
            <a:r>
              <a:rPr lang="ru-RU" sz="1800" dirty="0"/>
              <a:t> </a:t>
            </a:r>
            <a:br>
              <a:rPr lang="ru-RU" sz="1800" dirty="0"/>
            </a:br>
            <a:r>
              <a:rPr lang="ru-RU" sz="1800" dirty="0"/>
              <a:t>и сделаем гипотезу для него.</a:t>
            </a:r>
          </a:p>
          <a:p>
            <a:endParaRPr lang="ru-RU" sz="1800" dirty="0" smtClean="0"/>
          </a:p>
          <a:p>
            <a:r>
              <a:rPr lang="ru-RU" sz="1800" dirty="0" smtClean="0"/>
              <a:t>Сайт</a:t>
            </a:r>
            <a:r>
              <a:rPr lang="ru-RU" sz="1800" dirty="0"/>
              <a:t>: </a:t>
            </a:r>
            <a:r>
              <a:rPr lang="ru-RU" sz="1800" b="1" u="sng" dirty="0">
                <a:hlinkClick r:id="rId3"/>
              </a:rPr>
              <a:t>http://www.1free.com.ua/</a:t>
            </a:r>
            <a:r>
              <a:rPr lang="ru-RU" dirty="0">
                <a:hlinkClick r:id="rId3"/>
              </a:rPr>
              <a:t/>
            </a:r>
            <a:br>
              <a:rPr lang="ru-RU" dirty="0">
                <a:hlinkClick r:id="rId3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885073"/>
      </p:ext>
    </p:extLst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dirty="0" smtClean="0"/>
              <a:t>Задача</a:t>
            </a:r>
            <a:endParaRPr lang="ru" dirty="0"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1800" b="1" dirty="0"/>
              <a:t>Исходные данные: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  <a:p>
            <a:r>
              <a:rPr lang="ru-RU" sz="1800" dirty="0" smtClean="0"/>
              <a:t>Ниша </a:t>
            </a:r>
            <a:r>
              <a:rPr lang="ru-RU" sz="1800" dirty="0"/>
              <a:t>- продажа надувных лодок в Украине.</a:t>
            </a:r>
          </a:p>
          <a:p>
            <a:endParaRPr lang="ru-RU" sz="1800" dirty="0" smtClean="0"/>
          </a:p>
          <a:p>
            <a:r>
              <a:rPr lang="ru-RU" sz="1800" dirty="0" smtClean="0"/>
              <a:t>Рекламный </a:t>
            </a:r>
            <a:r>
              <a:rPr lang="ru-RU" sz="1800" dirty="0"/>
              <a:t>бюджет - 7000 гривен.</a:t>
            </a:r>
          </a:p>
          <a:p>
            <a:endParaRPr lang="ru-RU" sz="1800" dirty="0" smtClean="0"/>
          </a:p>
          <a:p>
            <a:r>
              <a:rPr lang="ru-RU" sz="1800" dirty="0" smtClean="0"/>
              <a:t>Средняя </a:t>
            </a:r>
            <a:r>
              <a:rPr lang="ru-RU" sz="1800" dirty="0"/>
              <a:t>стоимость 1 лодки 1700 гривен</a:t>
            </a:r>
            <a:r>
              <a:rPr lang="ru-RU" sz="1800" dirty="0" smtClean="0"/>
              <a:t>.</a:t>
            </a:r>
          </a:p>
          <a:p>
            <a:endParaRPr lang="ru-RU" sz="1800" dirty="0"/>
          </a:p>
          <a:p>
            <a:r>
              <a:rPr lang="ru" sz="1800" b="1" dirty="0"/>
              <a:t>Задача:</a:t>
            </a:r>
          </a:p>
          <a:p>
            <a:pPr lvl="0">
              <a:buSzPct val="45833"/>
            </a:pPr>
            <a:r>
              <a:rPr lang="ru" sz="1800" dirty="0"/>
              <a:t>Получить 20 продаж в месяц по Украине.</a:t>
            </a:r>
          </a:p>
          <a:p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751125211"/>
      </p:ext>
    </p:extLst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Решение задачи</a:t>
            </a:r>
          </a:p>
        </p:txBody>
      </p:sp>
      <p:graphicFrame>
        <p:nvGraphicFramePr>
          <p:cNvPr id="119" name="Shape 119"/>
          <p:cNvGraphicFramePr/>
          <p:nvPr/>
        </p:nvGraphicFramePr>
        <p:xfrm>
          <a:off x="457187" y="1650187"/>
          <a:ext cx="8160050" cy="2659125"/>
        </p:xfrm>
        <a:graphic>
          <a:graphicData uri="http://schemas.openxmlformats.org/drawingml/2006/table">
            <a:tbl>
              <a:tblPr>
                <a:noFill/>
                <a:tableStyleId>{CEABA1AF-8B2D-4C5E-8525-ACF4C9C32157}</a:tableStyleId>
              </a:tblPr>
              <a:tblGrid>
                <a:gridCol w="847800"/>
                <a:gridCol w="548900"/>
                <a:gridCol w="593125"/>
                <a:gridCol w="627700"/>
                <a:gridCol w="587650"/>
                <a:gridCol w="560975"/>
                <a:gridCol w="627700"/>
                <a:gridCol w="627700"/>
                <a:gridCol w="627700"/>
                <a:gridCol w="627700"/>
                <a:gridCol w="627700"/>
                <a:gridCol w="627700"/>
                <a:gridCol w="627700"/>
              </a:tblGrid>
              <a:tr h="6898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Источник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Канал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Imp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ru" sz="900" b="1"/>
                        <a:t>Сlicks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CTR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CPC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Coast</a:t>
                      </a: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CR1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L1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CPL1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CR2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L2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CPL2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</a:tr>
              <a:tr h="673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Google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Поиск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</a:tr>
              <a:tr h="6478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Yandex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Поиск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</a:tr>
              <a:tr h="6478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ИТОГО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Поиск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7000</a:t>
                      </a: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>
                          <a:solidFill>
                            <a:schemeClr val="dk1"/>
                          </a:solidFill>
                        </a:rPr>
                        <a:t>20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350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Решение задачи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1800" dirty="0"/>
              <a:t>Гугл является основной поисковой системой в Украине</a:t>
            </a:r>
            <a:r>
              <a:rPr lang="ru" sz="1800" dirty="0" smtClean="0"/>
              <a:t>.</a:t>
            </a:r>
          </a:p>
          <a:p>
            <a:pPr rtl="0">
              <a:spcBef>
                <a:spcPts val="0"/>
              </a:spcBef>
              <a:buNone/>
            </a:pPr>
            <a:endParaRPr lang="ru" sz="1800" dirty="0"/>
          </a:p>
          <a:p>
            <a:pPr rtl="0">
              <a:spcBef>
                <a:spcPts val="0"/>
              </a:spcBef>
              <a:buNone/>
            </a:pPr>
            <a:r>
              <a:rPr lang="ru" sz="1800" dirty="0"/>
              <a:t>Как показывает практика из Яндекса в среднем можно извлечь </a:t>
            </a:r>
            <a:r>
              <a:rPr lang="ru" sz="1800" dirty="0" smtClean="0"/>
              <a:t>10-30</a:t>
            </a:r>
            <a:r>
              <a:rPr lang="ru" sz="1800" dirty="0"/>
              <a:t>% поискового платного трафика от его количества в гугле. Цена клика в Яндексе в 2-5 раз дешевле, чем в Гугл</a:t>
            </a:r>
            <a:r>
              <a:rPr lang="ru" sz="1800" dirty="0" smtClean="0"/>
              <a:t>.</a:t>
            </a:r>
          </a:p>
          <a:p>
            <a:pPr rtl="0">
              <a:spcBef>
                <a:spcPts val="0"/>
              </a:spcBef>
              <a:buNone/>
            </a:pPr>
            <a:endParaRPr lang="ru" sz="1800" dirty="0"/>
          </a:p>
          <a:p>
            <a:pPr rtl="0">
              <a:spcBef>
                <a:spcPts val="0"/>
              </a:spcBef>
              <a:buNone/>
            </a:pPr>
            <a:r>
              <a:rPr lang="ru" sz="1800" dirty="0"/>
              <a:t>Для этой гипотезы возьмем показатели 25% трафика и примерно в 2 раза дешевле клик. </a:t>
            </a:r>
            <a:endParaRPr lang="ru" sz="1800" dirty="0" smtClean="0"/>
          </a:p>
          <a:p>
            <a:pPr rtl="0">
              <a:spcBef>
                <a:spcPts val="0"/>
              </a:spcBef>
              <a:buNone/>
            </a:pPr>
            <a:endParaRPr lang="ru" sz="1800" dirty="0"/>
          </a:p>
          <a:p>
            <a:pPr>
              <a:spcBef>
                <a:spcPts val="0"/>
              </a:spcBef>
              <a:buNone/>
            </a:pPr>
            <a:r>
              <a:rPr lang="ru" sz="1800" dirty="0"/>
              <a:t>Следовательно имеем: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Решение задачи</a:t>
            </a:r>
          </a:p>
        </p:txBody>
      </p:sp>
      <p:graphicFrame>
        <p:nvGraphicFramePr>
          <p:cNvPr id="131" name="Shape 131"/>
          <p:cNvGraphicFramePr/>
          <p:nvPr/>
        </p:nvGraphicFramePr>
        <p:xfrm>
          <a:off x="457187" y="1650187"/>
          <a:ext cx="8160050" cy="2659125"/>
        </p:xfrm>
        <a:graphic>
          <a:graphicData uri="http://schemas.openxmlformats.org/drawingml/2006/table">
            <a:tbl>
              <a:tblPr>
                <a:noFill/>
                <a:tableStyleId>{51149D89-408B-44AD-88B0-D6BB141A4401}</a:tableStyleId>
              </a:tblPr>
              <a:tblGrid>
                <a:gridCol w="847800"/>
                <a:gridCol w="548900"/>
                <a:gridCol w="593125"/>
                <a:gridCol w="627700"/>
                <a:gridCol w="587650"/>
                <a:gridCol w="560975"/>
                <a:gridCol w="627700"/>
                <a:gridCol w="627700"/>
                <a:gridCol w="627700"/>
                <a:gridCol w="627700"/>
                <a:gridCol w="627700"/>
                <a:gridCol w="627700"/>
                <a:gridCol w="627700"/>
              </a:tblGrid>
              <a:tr h="6898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Источник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Канал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Imp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ru" sz="900" b="1"/>
                        <a:t>Сlicks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CTR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CPC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Coast</a:t>
                      </a: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CR1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L1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CPL1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CR2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L2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CPL2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</a:tr>
              <a:tr h="673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Google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Поиск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15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</a:tr>
              <a:tr h="6478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Yandex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Поиск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5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</a:tr>
              <a:tr h="6478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ИТОГО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Поиск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7000</a:t>
                      </a: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20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350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соответствия </a:t>
            </a:r>
            <a:r>
              <a:rPr lang="ru-RU" dirty="0" smtClean="0"/>
              <a:t>минусов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541934"/>
              </p:ext>
            </p:extLst>
          </p:nvPr>
        </p:nvGraphicFramePr>
        <p:xfrm>
          <a:off x="467544" y="1347614"/>
          <a:ext cx="8208912" cy="2291080"/>
        </p:xfrm>
        <a:graphic>
          <a:graphicData uri="http://schemas.openxmlformats.org/drawingml/2006/table">
            <a:tbl>
              <a:tblPr firstRow="1" bandRow="1">
                <a:tableStyleId>{7AFD130B-77D5-4915-A379-29DEA7169D99}</a:tableStyleId>
              </a:tblPr>
              <a:tblGrid>
                <a:gridCol w="1485422"/>
                <a:gridCol w="1250882"/>
                <a:gridCol w="2952328"/>
                <a:gridCol w="25202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Тип соответствия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Минус-слово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Отминусует</a:t>
                      </a:r>
                      <a:r>
                        <a:rPr lang="ru-RU" sz="1200" dirty="0" smtClean="0"/>
                        <a:t> запрос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</a:t>
                      </a:r>
                      <a:r>
                        <a:rPr lang="ru-RU" sz="1200" dirty="0" err="1" smtClean="0"/>
                        <a:t>отминусует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Широкое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какой</a:t>
                      </a:r>
                      <a:r>
                        <a:rPr lang="ru-RU" sz="1200" baseline="0" dirty="0" smtClean="0"/>
                        <a:t> лучше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какой лучше</a:t>
                      </a:r>
                      <a:r>
                        <a:rPr lang="ru-RU" sz="1200" baseline="0" dirty="0" smtClean="0"/>
                        <a:t> корм</a:t>
                      </a:r>
                      <a:r>
                        <a:rPr lang="ru-RU" sz="1200" dirty="0" smtClean="0"/>
                        <a:t>,</a:t>
                      </a:r>
                      <a:r>
                        <a:rPr lang="ru-RU" sz="1200" baseline="0" dirty="0" smtClean="0"/>
                        <a:t> какой корм лучше, лучше корм чем какой, какой ни какой корм лучше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какой </a:t>
                      </a:r>
                      <a:r>
                        <a:rPr lang="ru-RU" sz="1200" dirty="0" err="1" smtClean="0"/>
                        <a:t>лутше</a:t>
                      </a:r>
                      <a:r>
                        <a:rPr lang="ru-RU" sz="1200" dirty="0" smtClean="0"/>
                        <a:t> корм, где корм лучше, какой корм выбрать, лучше</a:t>
                      </a:r>
                      <a:r>
                        <a:rPr lang="ru-RU" sz="1200" baseline="0" dirty="0" smtClean="0"/>
                        <a:t> какого корма, каким кормом лучше кормить, какие лучше, </a:t>
                      </a:r>
                      <a:r>
                        <a:rPr lang="ru-RU" sz="1200" baseline="0" dirty="0" err="1" smtClean="0"/>
                        <a:t>какй</a:t>
                      </a:r>
                      <a:r>
                        <a:rPr lang="ru-RU" sz="1200" baseline="0" dirty="0" smtClean="0"/>
                        <a:t> лучше корм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Фразовое «»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какой</a:t>
                      </a:r>
                      <a:r>
                        <a:rPr lang="ru-RU" sz="1200" baseline="0" dirty="0" smtClean="0"/>
                        <a:t> лучше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где какой лучше корм, какой</a:t>
                      </a:r>
                      <a:r>
                        <a:rPr lang="ru-RU" sz="1200" baseline="0" dirty="0" smtClean="0"/>
                        <a:t> лучше корм выбрать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какой корм лучше, лучше какой корм, какие</a:t>
                      </a:r>
                      <a:r>
                        <a:rPr lang="ru-RU" sz="1200" baseline="0" dirty="0" smtClean="0"/>
                        <a:t> лучше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Точное </a:t>
                      </a:r>
                      <a:r>
                        <a:rPr lang="en-US" sz="1200" dirty="0" smtClean="0"/>
                        <a:t>[ ]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какой</a:t>
                      </a:r>
                      <a:r>
                        <a:rPr lang="ru-RU" sz="1200" baseline="0" dirty="0" smtClean="0"/>
                        <a:t> лучше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какой лучше, Какой лучше, КАКОЙ </a:t>
                      </a:r>
                      <a:r>
                        <a:rPr lang="ru-RU" sz="1200" dirty="0" err="1" smtClean="0"/>
                        <a:t>ЛУЧШе</a:t>
                      </a:r>
                      <a:r>
                        <a:rPr lang="ru-RU" sz="1200" dirty="0" smtClean="0"/>
                        <a:t>,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какОЙ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лучШЕ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какой</a:t>
                      </a:r>
                      <a:r>
                        <a:rPr lang="ru-RU" sz="1200" baseline="0" dirty="0" smtClean="0"/>
                        <a:t> лучше корм, какие лучше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3768708"/>
            <a:ext cx="4892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Подробнее о типах соответствия ключевых слов: </a:t>
            </a:r>
            <a:br>
              <a:rPr lang="ru-RU" dirty="0" smtClean="0"/>
            </a:b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://support.google.com/adwords/answer/2497836?hl=ru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371950"/>
            <a:ext cx="826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Больше примеров минус-слов: </a:t>
            </a:r>
            <a:br>
              <a:rPr lang="ru-RU" dirty="0" smtClean="0"/>
            </a:b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://www.awclub.ru/blog-veduschih-uchastnikov/using-negative-keywords-40-examples.html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27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Решение задачи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ru" sz="1800" dirty="0" smtClean="0"/>
          </a:p>
          <a:p>
            <a:pPr rtl="0">
              <a:spcBef>
                <a:spcPts val="0"/>
              </a:spcBef>
              <a:buNone/>
            </a:pPr>
            <a:r>
              <a:rPr lang="ru" sz="1800" dirty="0" smtClean="0"/>
              <a:t>Из </a:t>
            </a:r>
            <a:r>
              <a:rPr lang="ru" sz="1800" dirty="0"/>
              <a:t>опыта владельца сайта покупают многие из тех, кто позвонил, но не все</a:t>
            </a:r>
            <a:r>
              <a:rPr lang="ru" sz="1800" dirty="0" smtClean="0"/>
              <a:t>.</a:t>
            </a:r>
          </a:p>
          <a:p>
            <a:pPr rtl="0">
              <a:spcBef>
                <a:spcPts val="0"/>
              </a:spcBef>
              <a:buNone/>
            </a:pPr>
            <a:endParaRPr lang="ru" sz="1800" dirty="0"/>
          </a:p>
          <a:p>
            <a:pPr rtl="0">
              <a:spcBef>
                <a:spcPts val="0"/>
              </a:spcBef>
              <a:buNone/>
            </a:pPr>
            <a:r>
              <a:rPr lang="ru" sz="1800" dirty="0"/>
              <a:t>Люди интересуются, уходят, а через несколько дней делают повторный звонок либо им перезванивает менеджер. </a:t>
            </a:r>
            <a:endParaRPr lang="ru" sz="1800" dirty="0" smtClean="0"/>
          </a:p>
          <a:p>
            <a:pPr rtl="0">
              <a:spcBef>
                <a:spcPts val="0"/>
              </a:spcBef>
              <a:buNone/>
            </a:pPr>
            <a:endParaRPr lang="ru" sz="1800" dirty="0" smtClean="0"/>
          </a:p>
          <a:p>
            <a:pPr rtl="0">
              <a:spcBef>
                <a:spcPts val="0"/>
              </a:spcBef>
              <a:buNone/>
            </a:pPr>
            <a:r>
              <a:rPr lang="ru" sz="1800" dirty="0" smtClean="0"/>
              <a:t>Происходит покупка. В </a:t>
            </a:r>
            <a:r>
              <a:rPr lang="ru" sz="1800" dirty="0"/>
              <a:t>среднем покупает 1 из 2-ух.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Решение задачи</a:t>
            </a:r>
          </a:p>
        </p:txBody>
      </p:sp>
      <p:graphicFrame>
        <p:nvGraphicFramePr>
          <p:cNvPr id="143" name="Shape 143"/>
          <p:cNvGraphicFramePr/>
          <p:nvPr/>
        </p:nvGraphicFramePr>
        <p:xfrm>
          <a:off x="457187" y="1650187"/>
          <a:ext cx="8160050" cy="2659125"/>
        </p:xfrm>
        <a:graphic>
          <a:graphicData uri="http://schemas.openxmlformats.org/drawingml/2006/table">
            <a:tbl>
              <a:tblPr>
                <a:noFill/>
                <a:tableStyleId>{46B3480A-E868-406E-B4C5-D5F52E92AF8A}</a:tableStyleId>
              </a:tblPr>
              <a:tblGrid>
                <a:gridCol w="847800"/>
                <a:gridCol w="548900"/>
                <a:gridCol w="593125"/>
                <a:gridCol w="627700"/>
                <a:gridCol w="587650"/>
                <a:gridCol w="560975"/>
                <a:gridCol w="627700"/>
                <a:gridCol w="627700"/>
                <a:gridCol w="627700"/>
                <a:gridCol w="627700"/>
                <a:gridCol w="627700"/>
                <a:gridCol w="627700"/>
                <a:gridCol w="627700"/>
              </a:tblGrid>
              <a:tr h="6898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Источник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Канал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Imp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ru" sz="900" b="1"/>
                        <a:t>Сlicks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CTR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CPC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Coast</a:t>
                      </a: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CR1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L1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CPL1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CR2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L2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CPL2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</a:tr>
              <a:tr h="673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Google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Поиск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30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50%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15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</a:tr>
              <a:tr h="6478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Yandex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Поиск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10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50%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5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</a:tr>
              <a:tr h="6478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ИТОГО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Поиск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7000</a:t>
                      </a: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40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175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50%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20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350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Решение задачи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ru" sz="1800" dirty="0" smtClean="0"/>
          </a:p>
          <a:p>
            <a:pPr rtl="0">
              <a:spcBef>
                <a:spcPts val="0"/>
              </a:spcBef>
              <a:buNone/>
            </a:pPr>
            <a:r>
              <a:rPr lang="ru" sz="1800" dirty="0" smtClean="0"/>
              <a:t>Мы </a:t>
            </a:r>
            <a:r>
              <a:rPr lang="ru" sz="1800" dirty="0"/>
              <a:t>еще не знаем коэффициента конверсии сайта. По этому сделаем допущение, что 1 из 50 посетителей сайта сделает заявку или позвонит. А это 2% конверсия. </a:t>
            </a:r>
            <a:br>
              <a:rPr lang="ru" sz="1800" dirty="0"/>
            </a:br>
            <a:endParaRPr lang="ru" sz="1800" dirty="0" smtClean="0"/>
          </a:p>
          <a:p>
            <a:pPr rtl="0">
              <a:spcBef>
                <a:spcPts val="0"/>
              </a:spcBef>
              <a:buNone/>
            </a:pPr>
            <a:r>
              <a:rPr lang="ru" sz="1800" dirty="0" smtClean="0"/>
              <a:t>(</a:t>
            </a:r>
            <a:r>
              <a:rPr lang="ru" sz="1800" dirty="0"/>
              <a:t>1/50)*100% = 2% (из опыта).</a:t>
            </a:r>
          </a:p>
          <a:p>
            <a:pPr rtl="0">
              <a:spcBef>
                <a:spcPts val="0"/>
              </a:spcBef>
              <a:buNone/>
            </a:pPr>
            <a:endParaRPr sz="1800" dirty="0"/>
          </a:p>
          <a:p>
            <a:pPr>
              <a:spcBef>
                <a:spcPts val="0"/>
              </a:spcBef>
              <a:buNone/>
            </a:pPr>
            <a:r>
              <a:rPr lang="ru" sz="1800" dirty="0"/>
              <a:t>Тогда имеем: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Решение задачи</a:t>
            </a:r>
          </a:p>
        </p:txBody>
      </p:sp>
      <p:graphicFrame>
        <p:nvGraphicFramePr>
          <p:cNvPr id="155" name="Shape 155"/>
          <p:cNvGraphicFramePr/>
          <p:nvPr>
            <p:extLst>
              <p:ext uri="{D42A27DB-BD31-4B8C-83A1-F6EECF244321}">
                <p14:modId xmlns:p14="http://schemas.microsoft.com/office/powerpoint/2010/main" val="2271185844"/>
              </p:ext>
            </p:extLst>
          </p:nvPr>
        </p:nvGraphicFramePr>
        <p:xfrm>
          <a:off x="457187" y="1650187"/>
          <a:ext cx="8160050" cy="2659125"/>
        </p:xfrm>
        <a:graphic>
          <a:graphicData uri="http://schemas.openxmlformats.org/drawingml/2006/table">
            <a:tbl>
              <a:tblPr>
                <a:noFill/>
                <a:tableStyleId>{B8730C39-ABCF-4193-A8AC-D53575D95D9F}</a:tableStyleId>
              </a:tblPr>
              <a:tblGrid>
                <a:gridCol w="847800"/>
                <a:gridCol w="548900"/>
                <a:gridCol w="593125"/>
                <a:gridCol w="627700"/>
                <a:gridCol w="587650"/>
                <a:gridCol w="560975"/>
                <a:gridCol w="627700"/>
                <a:gridCol w="627700"/>
                <a:gridCol w="627700"/>
                <a:gridCol w="627700"/>
                <a:gridCol w="627700"/>
                <a:gridCol w="627700"/>
                <a:gridCol w="627700"/>
              </a:tblGrid>
              <a:tr h="6898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/>
                        <a:t>Источник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Канал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Imp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ru" sz="900" b="1"/>
                        <a:t>Сlicks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CTR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CPC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Coast</a:t>
                      </a: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CR1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L1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CPL1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CR2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L2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CPL2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</a:tr>
              <a:tr h="673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Google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Поиск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 smtClean="0"/>
                        <a:t>1500</a:t>
                      </a:r>
                      <a:endParaRPr lang="ru" sz="900" b="1" dirty="0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2%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 smtClean="0"/>
                        <a:t>30</a:t>
                      </a:r>
                      <a:endParaRPr lang="ru" sz="900" b="1" dirty="0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50%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 smtClean="0"/>
                        <a:t>15</a:t>
                      </a:r>
                      <a:endParaRPr lang="ru" sz="900" b="1" dirty="0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</a:tr>
              <a:tr h="6478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Yandex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Поиск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 smtClean="0"/>
                        <a:t>500</a:t>
                      </a:r>
                      <a:endParaRPr lang="ru" sz="900" b="1" dirty="0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2%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 smtClean="0"/>
                        <a:t>10</a:t>
                      </a:r>
                      <a:endParaRPr lang="ru" sz="900" b="1" dirty="0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50%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/>
                        <a:t>5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</a:tr>
              <a:tr h="6478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ИТОГО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Поиск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/>
                        <a:t>2000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7000</a:t>
                      </a: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2%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40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175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50%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20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350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Решение задачи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ru" sz="1600" dirty="0" smtClean="0"/>
          </a:p>
          <a:p>
            <a:pPr>
              <a:spcBef>
                <a:spcPts val="0"/>
              </a:spcBef>
              <a:buNone/>
            </a:pPr>
            <a:r>
              <a:rPr lang="ru" sz="1600" dirty="0" smtClean="0"/>
              <a:t>Имея </a:t>
            </a:r>
            <a:r>
              <a:rPr lang="ru" sz="1600" dirty="0"/>
              <a:t>количество кликов, мы можем распределить бюджет, посчитать среднюю цену за клик, стоимость 1 лида и 1 продажи. </a:t>
            </a:r>
            <a:endParaRPr lang="ru" sz="1600" dirty="0" smtClean="0"/>
          </a:p>
          <a:p>
            <a:pPr>
              <a:spcBef>
                <a:spcPts val="0"/>
              </a:spcBef>
              <a:buNone/>
            </a:pPr>
            <a:endParaRPr lang="ru" sz="1600" dirty="0"/>
          </a:p>
          <a:p>
            <a:pPr>
              <a:spcBef>
                <a:spcPts val="0"/>
              </a:spcBef>
              <a:buNone/>
            </a:pPr>
            <a:r>
              <a:rPr lang="ru" sz="1600" dirty="0" smtClean="0"/>
              <a:t>Посчитаем </a:t>
            </a:r>
            <a:r>
              <a:rPr lang="ru" sz="1600" dirty="0"/>
              <a:t>необходимое количество показов (для гипотезы возьмем условие, что CTR=5%).</a:t>
            </a: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Решение задачи</a:t>
            </a:r>
          </a:p>
        </p:txBody>
      </p:sp>
      <p:graphicFrame>
        <p:nvGraphicFramePr>
          <p:cNvPr id="167" name="Shape 167"/>
          <p:cNvGraphicFramePr/>
          <p:nvPr>
            <p:extLst>
              <p:ext uri="{D42A27DB-BD31-4B8C-83A1-F6EECF244321}">
                <p14:modId xmlns:p14="http://schemas.microsoft.com/office/powerpoint/2010/main" val="440045925"/>
              </p:ext>
            </p:extLst>
          </p:nvPr>
        </p:nvGraphicFramePr>
        <p:xfrm>
          <a:off x="457187" y="1650187"/>
          <a:ext cx="8160050" cy="2659125"/>
        </p:xfrm>
        <a:graphic>
          <a:graphicData uri="http://schemas.openxmlformats.org/drawingml/2006/table">
            <a:tbl>
              <a:tblPr>
                <a:noFill/>
                <a:tableStyleId>{BBF9E091-0291-4736-8D8C-9FEA5094C5CC}</a:tableStyleId>
              </a:tblPr>
              <a:tblGrid>
                <a:gridCol w="847800"/>
                <a:gridCol w="548900"/>
                <a:gridCol w="593125"/>
                <a:gridCol w="627700"/>
                <a:gridCol w="587650"/>
                <a:gridCol w="560975"/>
                <a:gridCol w="627700"/>
                <a:gridCol w="627700"/>
                <a:gridCol w="627700"/>
                <a:gridCol w="627700"/>
                <a:gridCol w="627700"/>
                <a:gridCol w="627700"/>
                <a:gridCol w="627700"/>
              </a:tblGrid>
              <a:tr h="6898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/>
                        <a:t>Источник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Канал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Imp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ru" sz="900" b="1"/>
                        <a:t>Сlicks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CTR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CPC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Coast</a:t>
                      </a: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CR1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L1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CPL1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CR2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L2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CPL2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</a:tr>
              <a:tr h="673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Google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Поиск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 smtClean="0"/>
                        <a:t>30000</a:t>
                      </a:r>
                      <a:endParaRPr lang="ru" sz="900" b="1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 smtClean="0"/>
                        <a:t>1500</a:t>
                      </a:r>
                      <a:endParaRPr lang="ru" sz="900" b="1" dirty="0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5%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4,1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 smtClean="0"/>
                        <a:t>6150</a:t>
                      </a:r>
                      <a:endParaRPr lang="ru" sz="900" b="1" dirty="0"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2%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 smtClean="0"/>
                        <a:t>30</a:t>
                      </a:r>
                      <a:endParaRPr lang="ru" sz="900" b="1" dirty="0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205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50%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 smtClean="0"/>
                        <a:t>15</a:t>
                      </a:r>
                      <a:endParaRPr lang="ru" sz="900" b="1" dirty="0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/>
                        <a:t>410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</a:tr>
              <a:tr h="6478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Yandex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Поиск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 smtClean="0"/>
                        <a:t>10000</a:t>
                      </a:r>
                      <a:endParaRPr lang="ru" sz="900" b="1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 smtClean="0"/>
                        <a:t>500</a:t>
                      </a:r>
                      <a:endParaRPr lang="ru" sz="900" b="1" dirty="0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5%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 smtClean="0"/>
                        <a:t>1,9</a:t>
                      </a:r>
                      <a:endParaRPr lang="ru" sz="900" b="1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 smtClean="0"/>
                        <a:t>950</a:t>
                      </a:r>
                      <a:endParaRPr lang="ru" sz="900" b="1" dirty="0"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2%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 smtClean="0"/>
                        <a:t>10</a:t>
                      </a:r>
                      <a:endParaRPr lang="ru" sz="900" b="1" dirty="0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105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50%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/>
                        <a:t>5</a:t>
                      </a:r>
                      <a:endParaRPr lang="ru" sz="900" b="1" dirty="0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210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</a:tr>
              <a:tr h="6478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ИТОГО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/>
                        <a:t>Поиск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40000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2000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5%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3,5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7000</a:t>
                      </a: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2%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40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175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50%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/>
                        <a:t>20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900" b="1" dirty="0"/>
                        <a:t>350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Первые выводы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ru" sz="1800" dirty="0" smtClean="0"/>
          </a:p>
          <a:p>
            <a:pPr rtl="0">
              <a:spcBef>
                <a:spcPts val="0"/>
              </a:spcBef>
              <a:buNone/>
            </a:pPr>
            <a:r>
              <a:rPr lang="ru" sz="1800" dirty="0" smtClean="0"/>
              <a:t>Наша </a:t>
            </a:r>
            <a:r>
              <a:rPr lang="ru" sz="1800" dirty="0"/>
              <a:t>гипотеза готова.</a:t>
            </a:r>
          </a:p>
          <a:p>
            <a:pPr rtl="0">
              <a:spcBef>
                <a:spcPts val="0"/>
              </a:spcBef>
              <a:buNone/>
            </a:pPr>
            <a:r>
              <a:rPr lang="ru" sz="1800" dirty="0" smtClean="0"/>
              <a:t>Наиболее изменчивые гипотетические показатели: </a:t>
            </a:r>
            <a:r>
              <a:rPr lang="ru" sz="1800" b="1" dirty="0" smtClean="0"/>
              <a:t>CTR</a:t>
            </a:r>
            <a:r>
              <a:rPr lang="ru" sz="1800" b="1" dirty="0"/>
              <a:t>, CPC, CR1</a:t>
            </a:r>
            <a:r>
              <a:rPr lang="ru" sz="1800" b="1" dirty="0" smtClean="0"/>
              <a:t>.</a:t>
            </a:r>
          </a:p>
          <a:p>
            <a:pPr rtl="0">
              <a:spcBef>
                <a:spcPts val="0"/>
              </a:spcBef>
              <a:buNone/>
            </a:pPr>
            <a:endParaRPr lang="ru" sz="1800" b="1" dirty="0"/>
          </a:p>
          <a:p>
            <a:pPr rtl="0">
              <a:spcBef>
                <a:spcPts val="0"/>
              </a:spcBef>
              <a:buNone/>
            </a:pPr>
            <a:r>
              <a:rPr lang="ru" sz="1800" dirty="0"/>
              <a:t>Прежде чем проверять гипотезу на практике давайте глянем, есть ли у Google такое количество показов</a:t>
            </a:r>
            <a:r>
              <a:rPr lang="ru" sz="1800" dirty="0" smtClean="0"/>
              <a:t>.</a:t>
            </a:r>
          </a:p>
          <a:p>
            <a:pPr rtl="0">
              <a:spcBef>
                <a:spcPts val="0"/>
              </a:spcBef>
              <a:buNone/>
            </a:pPr>
            <a:endParaRPr lang="ru" sz="1800" dirty="0"/>
          </a:p>
          <a:p>
            <a:pPr rtl="0">
              <a:spcBef>
                <a:spcPts val="0"/>
              </a:spcBef>
              <a:buNone/>
            </a:pPr>
            <a:r>
              <a:rPr lang="ru" sz="1800" dirty="0"/>
              <a:t>Для этого соберем ключевые слова в планировщике и сделаем оценку:</a:t>
            </a:r>
          </a:p>
          <a:p>
            <a:pPr rtl="0">
              <a:spcBef>
                <a:spcPts val="0"/>
              </a:spcBef>
              <a:buNone/>
            </a:pPr>
            <a:r>
              <a:rPr lang="ru" sz="1800" b="1" u="sng" dirty="0">
                <a:solidFill>
                  <a:srgbClr val="3C78D8"/>
                </a:solidFill>
                <a:hlinkClick r:id="rId3"/>
              </a:rPr>
              <a:t>https://adwords.google.com/ko/KeywordPlanner/</a:t>
            </a:r>
          </a:p>
          <a:p>
            <a:pPr>
              <a:spcBef>
                <a:spcPts val="0"/>
              </a:spcBef>
              <a:buNone/>
            </a:pPr>
            <a:endParaRPr sz="2400" dirty="0"/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Собираем ключи и минус-слова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ru" sz="1800" dirty="0" smtClean="0"/>
          </a:p>
          <a:p>
            <a:pPr rtl="0">
              <a:spcBef>
                <a:spcPts val="0"/>
              </a:spcBef>
              <a:buNone/>
            </a:pPr>
            <a:r>
              <a:rPr lang="ru" sz="1800" dirty="0" smtClean="0"/>
              <a:t>Вот </a:t>
            </a:r>
            <a:r>
              <a:rPr lang="ru" sz="1800" dirty="0"/>
              <a:t>уже подготовленный список</a:t>
            </a:r>
            <a:r>
              <a:rPr lang="ru" sz="1800" dirty="0" smtClean="0"/>
              <a:t>:</a:t>
            </a:r>
          </a:p>
          <a:p>
            <a:pPr rtl="0">
              <a:spcBef>
                <a:spcPts val="0"/>
              </a:spcBef>
              <a:buNone/>
            </a:pPr>
            <a:endParaRPr lang="ru" sz="1800" dirty="0"/>
          </a:p>
          <a:p>
            <a:pPr rtl="0">
              <a:spcBef>
                <a:spcPts val="0"/>
              </a:spcBef>
              <a:buNone/>
            </a:pPr>
            <a:r>
              <a:rPr lang="ru" sz="1800" b="1" u="sng" dirty="0">
                <a:solidFill>
                  <a:srgbClr val="3C78D8"/>
                </a:solidFill>
                <a:hlinkClick r:id="rId3"/>
              </a:rPr>
              <a:t>https://</a:t>
            </a:r>
            <a:r>
              <a:rPr lang="ru" sz="1800" b="1" u="sng" dirty="0" smtClean="0">
                <a:solidFill>
                  <a:srgbClr val="3C78D8"/>
                </a:solidFill>
                <a:hlinkClick r:id="rId3"/>
              </a:rPr>
              <a:t>docs.google.com/spreadsheets/d/1I9HJmDyuR_hjW9oAFFivcuiQZwmR41eLqQewLJ216RU/edit?usp=sharing</a:t>
            </a:r>
          </a:p>
          <a:p>
            <a:pPr rtl="0">
              <a:spcBef>
                <a:spcPts val="0"/>
              </a:spcBef>
              <a:buNone/>
            </a:pPr>
            <a:endParaRPr lang="ru" sz="1800" b="1" u="sng" dirty="0">
              <a:solidFill>
                <a:srgbClr val="3C78D8"/>
              </a:solidFill>
              <a:hlinkClick r:id="rId3"/>
            </a:endParaRPr>
          </a:p>
          <a:p>
            <a:pPr>
              <a:spcBef>
                <a:spcPts val="0"/>
              </a:spcBef>
              <a:buNone/>
            </a:pPr>
            <a:r>
              <a:rPr lang="ru" sz="1800" dirty="0"/>
              <a:t>Делаем просчет в планировщике по уже собранным ключам и минус-словам.</a:t>
            </a:r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Собираем ключи и минус-слова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505885"/>
            <a:ext cx="8229600" cy="3233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Цена клика удовлетворительна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100" y="1176075"/>
            <a:ext cx="7049800" cy="368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по типам соответствия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459831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1600" dirty="0" smtClean="0"/>
              <a:t>Все типы соответствия ключевых слов подтягивают очень близкие варианты запросов (ласкательно уменьшительные; однокоренные существительные, прилагательные, глаголы, которые имеют очень близкое значение), ошибки, склонения, единичное и множественное число.</a:t>
            </a:r>
          </a:p>
          <a:p>
            <a:pPr marL="342900" indent="-342900">
              <a:buAutoNum type="arabicPeriod"/>
            </a:pPr>
            <a:endParaRPr lang="ru-RU" sz="1600" dirty="0"/>
          </a:p>
          <a:p>
            <a:pPr marL="342900" indent="-342900">
              <a:buAutoNum type="arabicPeriod"/>
            </a:pPr>
            <a:r>
              <a:rPr lang="ru-RU" sz="1600" dirty="0" smtClean="0"/>
              <a:t>В широком типе соответствия реклама также будет показываться по синонимам и похожим запросам.</a:t>
            </a:r>
          </a:p>
          <a:p>
            <a:pPr marL="342900" indent="-342900">
              <a:buAutoNum type="arabicPeriod"/>
            </a:pPr>
            <a:endParaRPr lang="ru-RU" sz="1600" dirty="0"/>
          </a:p>
          <a:p>
            <a:pPr marL="342900" indent="-342900">
              <a:buAutoNum type="arabicPeriod"/>
            </a:pPr>
            <a:r>
              <a:rPr lang="ru-RU" sz="1600" dirty="0" smtClean="0"/>
              <a:t>Минус-слова не склоняются и имеют приоритет над ключевыми словами при возникновении конфликта слов. Регистр не учитывается (</a:t>
            </a:r>
            <a:r>
              <a:rPr lang="ru-RU" sz="1600" dirty="0" err="1" smtClean="0"/>
              <a:t>отминусует</a:t>
            </a:r>
            <a:r>
              <a:rPr lang="ru-RU" sz="1600" dirty="0" smtClean="0"/>
              <a:t> и с большой и с маленькой). </a:t>
            </a:r>
          </a:p>
        </p:txBody>
      </p:sp>
    </p:spTree>
    <p:extLst>
      <p:ext uri="{BB962C8B-B14F-4D97-AF65-F5344CB8AC3E}">
        <p14:creationId xmlns:p14="http://schemas.microsoft.com/office/powerpoint/2010/main" val="22834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Выводы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ru" sz="1800" dirty="0" smtClean="0"/>
          </a:p>
          <a:p>
            <a:pPr rtl="0">
              <a:spcBef>
                <a:spcPts val="0"/>
              </a:spcBef>
              <a:buNone/>
            </a:pPr>
            <a:r>
              <a:rPr lang="ru" sz="1800" dirty="0" smtClean="0"/>
              <a:t>Как </a:t>
            </a:r>
            <a:r>
              <a:rPr lang="ru" sz="1800" dirty="0"/>
              <a:t>видим, Google в поиске нам даст примерно 15000 показов в месяц (результаты 2014 года</a:t>
            </a:r>
            <a:r>
              <a:rPr lang="ru" sz="1800" dirty="0" smtClean="0"/>
              <a:t>).</a:t>
            </a:r>
          </a:p>
          <a:p>
            <a:pPr rtl="0">
              <a:spcBef>
                <a:spcPts val="0"/>
              </a:spcBef>
              <a:buNone/>
            </a:pPr>
            <a:endParaRPr lang="ru" sz="1800" dirty="0"/>
          </a:p>
          <a:p>
            <a:pPr rtl="0">
              <a:spcBef>
                <a:spcPts val="0"/>
              </a:spcBef>
              <a:buNone/>
            </a:pPr>
            <a:r>
              <a:rPr lang="ru" sz="1800" dirty="0"/>
              <a:t>В гипотезе мы считаем, что яндекс нам даст 25% показов от показателя Google. Итого: 3750 показов</a:t>
            </a:r>
            <a:r>
              <a:rPr lang="ru" sz="1800" dirty="0" smtClean="0"/>
              <a:t>.</a:t>
            </a:r>
          </a:p>
          <a:p>
            <a:pPr rtl="0">
              <a:spcBef>
                <a:spcPts val="0"/>
              </a:spcBef>
              <a:buNone/>
            </a:pPr>
            <a:endParaRPr lang="ru" sz="1800" dirty="0"/>
          </a:p>
          <a:p>
            <a:pPr rtl="0">
              <a:spcBef>
                <a:spcPts val="0"/>
              </a:spcBef>
              <a:buNone/>
            </a:pPr>
            <a:r>
              <a:rPr lang="ru" sz="1800" dirty="0"/>
              <a:t>В своем прогнозаторе яндекс показывает примерно 50000-60000 показов (при этом он не учитывает наши минус-слова</a:t>
            </a:r>
            <a:r>
              <a:rPr lang="ru" sz="1800" dirty="0" smtClean="0"/>
              <a:t>):</a:t>
            </a:r>
          </a:p>
          <a:p>
            <a:pPr rtl="0">
              <a:spcBef>
                <a:spcPts val="0"/>
              </a:spcBef>
              <a:buNone/>
            </a:pPr>
            <a:endParaRPr lang="ru" sz="1800" dirty="0"/>
          </a:p>
          <a:p>
            <a:pPr rtl="0">
              <a:spcBef>
                <a:spcPts val="0"/>
              </a:spcBef>
              <a:buNone/>
            </a:pPr>
            <a:r>
              <a:rPr lang="ru" sz="1800" b="1" u="sng" dirty="0">
                <a:solidFill>
                  <a:srgbClr val="3C78D8"/>
                </a:solidFill>
                <a:hlinkClick r:id="rId3"/>
              </a:rPr>
              <a:t>https://advertising.yandex.ua/context/direct/budget.xml</a:t>
            </a:r>
          </a:p>
          <a:p>
            <a:pPr rtl="0">
              <a:spcBef>
                <a:spcPts val="0"/>
              </a:spcBef>
              <a:buNone/>
            </a:pPr>
            <a:endParaRPr sz="1800" dirty="0"/>
          </a:p>
          <a:p>
            <a:pPr>
              <a:spcBef>
                <a:spcPts val="0"/>
              </a:spcBef>
              <a:buNone/>
            </a:pPr>
            <a:endParaRPr sz="1800" dirty="0"/>
          </a:p>
        </p:txBody>
      </p: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Выводы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ru" sz="1800" dirty="0" smtClean="0"/>
          </a:p>
          <a:p>
            <a:pPr rtl="0">
              <a:spcBef>
                <a:spcPts val="0"/>
              </a:spcBef>
              <a:buNone/>
            </a:pPr>
            <a:r>
              <a:rPr lang="ru" sz="1800" dirty="0" smtClean="0"/>
              <a:t>В </a:t>
            </a:r>
            <a:r>
              <a:rPr lang="ru" sz="1800" dirty="0"/>
              <a:t>своей работе я привык отталкиваться от показателей Гугл и процентного расчета по Яндекс, так как прогноз Яндекса не учитывает минус-слова.</a:t>
            </a:r>
          </a:p>
          <a:p>
            <a:pPr rtl="0">
              <a:spcBef>
                <a:spcPts val="0"/>
              </a:spcBef>
              <a:buNone/>
            </a:pPr>
            <a:endParaRPr sz="1800" dirty="0"/>
          </a:p>
          <a:p>
            <a:pPr rtl="0">
              <a:spcBef>
                <a:spcPts val="0"/>
              </a:spcBef>
              <a:buNone/>
            </a:pPr>
            <a:r>
              <a:rPr lang="ru" sz="1800" dirty="0"/>
              <a:t>Таким образом мы можем получить порядка 19000 запросов в месяц вместо желаемых 40000.</a:t>
            </a:r>
          </a:p>
          <a:p>
            <a:pPr rtl="0">
              <a:spcBef>
                <a:spcPts val="0"/>
              </a:spcBef>
              <a:buNone/>
            </a:pPr>
            <a:endParaRPr sz="1800" dirty="0"/>
          </a:p>
          <a:p>
            <a:pPr>
              <a:spcBef>
                <a:spcPts val="0"/>
              </a:spcBef>
              <a:buNone/>
            </a:pPr>
            <a:r>
              <a:rPr lang="ru" sz="1800" b="1" dirty="0"/>
              <a:t>Что можно сделать в этом случае?</a:t>
            </a:r>
          </a:p>
        </p:txBody>
      </p:sp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Выводы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endParaRPr lang="ru" sz="1800" dirty="0" smtClean="0"/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ru" sz="1800" dirty="0" smtClean="0"/>
              <a:t>Увеличить CTR</a:t>
            </a:r>
            <a:endParaRPr lang="ru" sz="1800" dirty="0"/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ru" sz="1800" dirty="0"/>
              <a:t>Увеличить конверсию </a:t>
            </a:r>
            <a:r>
              <a:rPr lang="ru" sz="1800" dirty="0" smtClean="0"/>
              <a:t>сайта</a:t>
            </a:r>
            <a:endParaRPr lang="ru" sz="1800" dirty="0"/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ru" sz="1800" dirty="0"/>
              <a:t>Подключить </a:t>
            </a:r>
            <a:r>
              <a:rPr lang="ru" sz="1800" dirty="0" smtClean="0"/>
              <a:t>ремаркетинг</a:t>
            </a:r>
            <a:endParaRPr lang="ru" sz="1800" dirty="0"/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ru" sz="1800" dirty="0"/>
              <a:t>Подключить рекламу в контекстно-медийной сети</a:t>
            </a:r>
          </a:p>
        </p:txBody>
      </p:sp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Заключение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ru" sz="1800" dirty="0"/>
              <a:t>Гипотеза не гарантирует успеха рекламной кампании</a:t>
            </a:r>
            <a:r>
              <a:rPr lang="ru" sz="1800" dirty="0" smtClean="0"/>
              <a:t>.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endParaRPr lang="ru" sz="1800" dirty="0"/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ru" sz="1800" dirty="0"/>
              <a:t>Гипотеза и реальные цифры будут отличаться</a:t>
            </a:r>
            <a:r>
              <a:rPr lang="ru" sz="1800" dirty="0" smtClean="0"/>
              <a:t>.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endParaRPr lang="ru" sz="1800" dirty="0"/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ru" sz="1800" dirty="0"/>
              <a:t>Еще до запуска рекламной кампании Вы оцениваете охват аудитории по Вашей теме и уровень ставок за клик</a:t>
            </a:r>
            <a:r>
              <a:rPr lang="ru" sz="1800" dirty="0" smtClean="0"/>
              <a:t>.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endParaRPr lang="ru" sz="1800" dirty="0"/>
          </a:p>
          <a:p>
            <a:pPr marL="457200" lvl="0" indent="-381000">
              <a:spcBef>
                <a:spcPts val="0"/>
              </a:spcBef>
              <a:buSzPct val="100000"/>
              <a:buAutoNum type="arabicPeriod"/>
            </a:pPr>
            <a:r>
              <a:rPr lang="ru" sz="1800" dirty="0" smtClean="0"/>
              <a:t>Ведение даже такой простой таблицы поможет Вам в процессе работы объективно оценивать результативность рекламных кампаний и отдела продаж</a:t>
            </a:r>
            <a:endParaRPr lang="ru" sz="1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Сергей Шилингов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endParaRPr lang="ru" sz="2800" dirty="0" smtClean="0">
              <a:solidFill>
                <a:srgbClr val="000000"/>
              </a:solidFill>
            </a:endParaRPr>
          </a:p>
          <a:p>
            <a:pPr lvl="0" rtl="0">
              <a:spcBef>
                <a:spcPts val="600"/>
              </a:spcBef>
              <a:buNone/>
            </a:pPr>
            <a:r>
              <a:rPr lang="ru" sz="2800" dirty="0" smtClean="0">
                <a:solidFill>
                  <a:srgbClr val="000000"/>
                </a:solidFill>
              </a:rPr>
              <a:t>МОБ</a:t>
            </a:r>
            <a:r>
              <a:rPr lang="ru" sz="2800" dirty="0">
                <a:solidFill>
                  <a:srgbClr val="000000"/>
                </a:solidFill>
              </a:rPr>
              <a:t>:     093 216-62-19</a:t>
            </a:r>
          </a:p>
          <a:p>
            <a:pPr lvl="0" rtl="0">
              <a:spcBef>
                <a:spcPts val="600"/>
              </a:spcBef>
              <a:buNone/>
            </a:pPr>
            <a:r>
              <a:rPr lang="ru" sz="2800" dirty="0">
                <a:solidFill>
                  <a:srgbClr val="000000"/>
                </a:solidFill>
              </a:rPr>
              <a:t>ТЕЛ:      </a:t>
            </a:r>
            <a:r>
              <a:rPr lang="ru" sz="800" dirty="0" smtClean="0">
                <a:solidFill>
                  <a:srgbClr val="000000"/>
                </a:solidFill>
              </a:rPr>
              <a:t> </a:t>
            </a:r>
            <a:r>
              <a:rPr lang="ru" sz="2800" dirty="0" smtClean="0">
                <a:solidFill>
                  <a:srgbClr val="000000"/>
                </a:solidFill>
              </a:rPr>
              <a:t>044 </a:t>
            </a:r>
            <a:r>
              <a:rPr lang="ru" sz="2800" dirty="0">
                <a:solidFill>
                  <a:srgbClr val="000000"/>
                </a:solidFill>
              </a:rPr>
              <a:t>543-01-06</a:t>
            </a:r>
          </a:p>
          <a:p>
            <a:pPr lvl="0" rtl="0">
              <a:spcBef>
                <a:spcPts val="600"/>
              </a:spcBef>
              <a:buNone/>
            </a:pPr>
            <a:r>
              <a:rPr lang="ru" sz="2800" dirty="0">
                <a:solidFill>
                  <a:srgbClr val="000000"/>
                </a:solidFill>
              </a:rPr>
              <a:t>VK:         </a:t>
            </a:r>
            <a:r>
              <a:rPr lang="ru" sz="2800" u="sng" dirty="0">
                <a:solidFill>
                  <a:srgbClr val="3C78D8"/>
                </a:solidFill>
                <a:hlinkClick r:id="rId3"/>
              </a:rPr>
              <a:t>http://vk.com/shilingov</a:t>
            </a:r>
          </a:p>
          <a:p>
            <a:pPr lvl="0" rtl="0">
              <a:spcBef>
                <a:spcPts val="600"/>
              </a:spcBef>
              <a:buNone/>
            </a:pPr>
            <a:r>
              <a:rPr lang="ru" sz="2800" dirty="0">
                <a:solidFill>
                  <a:srgbClr val="000000"/>
                </a:solidFill>
              </a:rPr>
              <a:t>FB:         </a:t>
            </a:r>
            <a:r>
              <a:rPr lang="ru" sz="2800" u="sng" dirty="0">
                <a:solidFill>
                  <a:srgbClr val="3C78D8"/>
                </a:solidFill>
                <a:hlinkClick r:id="rId4"/>
              </a:rPr>
              <a:t>facebook.com/svshilingov</a:t>
            </a:r>
          </a:p>
          <a:p>
            <a:pPr lvl="0" rtl="0">
              <a:spcBef>
                <a:spcPts val="600"/>
              </a:spcBef>
              <a:buNone/>
            </a:pPr>
            <a:r>
              <a:rPr lang="ru" sz="2800" dirty="0">
                <a:solidFill>
                  <a:srgbClr val="000000"/>
                </a:solidFill>
              </a:rPr>
              <a:t>SKYPE: SVSHILINGOV</a:t>
            </a:r>
          </a:p>
          <a:p>
            <a:pPr lvl="0" rtl="0">
              <a:spcBef>
                <a:spcPts val="600"/>
              </a:spcBef>
              <a:buNone/>
            </a:pPr>
            <a:r>
              <a:rPr lang="ru" sz="2800" dirty="0">
                <a:solidFill>
                  <a:srgbClr val="000000"/>
                </a:solidFill>
              </a:rPr>
              <a:t>EMAIL:  S.SHILINGOV@GMAIL.COM</a:t>
            </a:r>
          </a:p>
        </p:txBody>
      </p:sp>
      <p:pic>
        <p:nvPicPr>
          <p:cNvPr id="246" name="Shape 2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6650" y="1367125"/>
            <a:ext cx="2170149" cy="11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аккаунта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>
            <a:stCxn id="12" idx="2"/>
          </p:cNvCxnSpPr>
          <p:nvPr/>
        </p:nvCxnSpPr>
        <p:spPr>
          <a:xfrm>
            <a:off x="4690782" y="1724422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13" idx="2"/>
            <a:endCxn id="17" idx="0"/>
          </p:cNvCxnSpPr>
          <p:nvPr/>
        </p:nvCxnSpPr>
        <p:spPr>
          <a:xfrm flipH="1">
            <a:off x="4690782" y="2372122"/>
            <a:ext cx="1370" cy="971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13" idx="2"/>
            <a:endCxn id="18" idx="0"/>
          </p:cNvCxnSpPr>
          <p:nvPr/>
        </p:nvCxnSpPr>
        <p:spPr>
          <a:xfrm flipH="1">
            <a:off x="2158029" y="2372122"/>
            <a:ext cx="2534123" cy="971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821493" y="2361878"/>
            <a:ext cx="2252518" cy="991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97991" y="1419622"/>
            <a:ext cx="1185582" cy="30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Аккаунт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9361" y="2105422"/>
            <a:ext cx="1185582" cy="2667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Кампания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68953" y="2105422"/>
            <a:ext cx="1185582" cy="2667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Кампания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81220" y="2110214"/>
            <a:ext cx="1185582" cy="2667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Кампания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27468" y="3343225"/>
            <a:ext cx="1693086" cy="4457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Группа объявлений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10104" y="3343225"/>
            <a:ext cx="1761356" cy="4457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Группа объявлений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65941" y="3343225"/>
            <a:ext cx="1584176" cy="4457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Группа объявлений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58029" y="4226667"/>
            <a:ext cx="1347171" cy="4027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Объявления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19400" y="5486401"/>
            <a:ext cx="824753" cy="1857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Объявление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819400" y="5943601"/>
            <a:ext cx="824753" cy="1857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Объявление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724628" y="4226667"/>
            <a:ext cx="1571600" cy="4109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Кл. </a:t>
            </a:r>
            <a:r>
              <a:rPr lang="ru-RU" sz="1400" dirty="0" smtClean="0"/>
              <a:t>слова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800600" y="5486401"/>
            <a:ext cx="824753" cy="1857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Кл. слово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800600" y="5943601"/>
            <a:ext cx="824753" cy="1857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Кл. слово</a:t>
            </a:r>
          </a:p>
        </p:txBody>
      </p:sp>
      <p:cxnSp>
        <p:nvCxnSpPr>
          <p:cNvPr id="25" name="Прямая соединительная линия 24"/>
          <p:cNvCxnSpPr>
            <a:stCxn id="17" idx="2"/>
            <a:endCxn id="19" idx="0"/>
          </p:cNvCxnSpPr>
          <p:nvPr/>
        </p:nvCxnSpPr>
        <p:spPr>
          <a:xfrm flipH="1">
            <a:off x="2831615" y="3789015"/>
            <a:ext cx="1859167" cy="437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7" idx="2"/>
            <a:endCxn id="22" idx="0"/>
          </p:cNvCxnSpPr>
          <p:nvPr/>
        </p:nvCxnSpPr>
        <p:spPr>
          <a:xfrm>
            <a:off x="4690782" y="3789015"/>
            <a:ext cx="1819646" cy="437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2266003" y="1724422"/>
            <a:ext cx="1831988" cy="359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5255735" y="1713849"/>
            <a:ext cx="1818276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31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пополнить аккаунт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/>
              <a:t>Показываю в аккаунте как привязать карту к аккаунту</a:t>
            </a:r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63638"/>
            <a:ext cx="4640728" cy="330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поисковой кампании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35646"/>
            <a:ext cx="829133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2096</Words>
  <Application>Microsoft Office PowerPoint</Application>
  <PresentationFormat>Экран (16:9)</PresentationFormat>
  <Paragraphs>708</Paragraphs>
  <Slides>64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swiss</vt:lpstr>
      <vt:lpstr>Сергей Шилингов</vt:lpstr>
      <vt:lpstr>Обо мне</vt:lpstr>
      <vt:lpstr>Что разберем</vt:lpstr>
      <vt:lpstr>Типы соответствия ключей</vt:lpstr>
      <vt:lpstr>Типы соответствия минусов</vt:lpstr>
      <vt:lpstr>Итог по типам соответствия</vt:lpstr>
      <vt:lpstr>Структура аккаунта</vt:lpstr>
      <vt:lpstr>Как пополнить аккаунт</vt:lpstr>
      <vt:lpstr>Создание поисковой кампании</vt:lpstr>
      <vt:lpstr>Типы поисковых кампаний</vt:lpstr>
      <vt:lpstr>Типы поисковых кампаний</vt:lpstr>
      <vt:lpstr>Поисковые партнеры</vt:lpstr>
      <vt:lpstr>Целевые местоположения</vt:lpstr>
      <vt:lpstr>Целевые местоположения</vt:lpstr>
      <vt:lpstr>Целевые местоположения</vt:lpstr>
      <vt:lpstr>Целевые местоположения</vt:lpstr>
      <vt:lpstr>Целевые местоположения</vt:lpstr>
      <vt:lpstr>Исключаемые местоположения</vt:lpstr>
      <vt:lpstr>Исключаемые местоположения</vt:lpstr>
      <vt:lpstr>Исключаемые местоположения</vt:lpstr>
      <vt:lpstr>Конфликт исключений</vt:lpstr>
      <vt:lpstr>Расширенный геотаргетинг</vt:lpstr>
      <vt:lpstr>Языковый таргетинг</vt:lpstr>
      <vt:lpstr>Языковый таргетинг</vt:lpstr>
      <vt:lpstr>Пользовательский аккаунт Google</vt:lpstr>
      <vt:lpstr>Пользовательский поиск Google</vt:lpstr>
      <vt:lpstr>Стратегия назначения ставок</vt:lpstr>
      <vt:lpstr>Метод показа объявлений</vt:lpstr>
      <vt:lpstr>Расширения и расписание</vt:lpstr>
      <vt:lpstr>Ротация показа объявлений</vt:lpstr>
      <vt:lpstr>Детализация групп объявлений</vt:lpstr>
      <vt:lpstr>Разбивка на группы объявлений</vt:lpstr>
      <vt:lpstr>Создание объявлений</vt:lpstr>
      <vt:lpstr>Динамическая вставка</vt:lpstr>
      <vt:lpstr>UTM пометка объявлений</vt:lpstr>
      <vt:lpstr>Расширения объявлений</vt:lpstr>
      <vt:lpstr>Расширения объявлений</vt:lpstr>
      <vt:lpstr>Расширения объявлений</vt:lpstr>
      <vt:lpstr>Расширения объявлений</vt:lpstr>
      <vt:lpstr>Адрес компании</vt:lpstr>
      <vt:lpstr>Управленческая таблица. Гипотеза</vt:lpstr>
      <vt:lpstr>Ключевые показатели</vt:lpstr>
      <vt:lpstr>Ключевые показатели</vt:lpstr>
      <vt:lpstr>Гипотеза</vt:lpstr>
      <vt:lpstr>От куда все эти цифры?</vt:lpstr>
      <vt:lpstr>Задача</vt:lpstr>
      <vt:lpstr>Решение задачи</vt:lpstr>
      <vt:lpstr>Решение задачи</vt:lpstr>
      <vt:lpstr>Решение задачи</vt:lpstr>
      <vt:lpstr>Решение задачи</vt:lpstr>
      <vt:lpstr>Решение задачи</vt:lpstr>
      <vt:lpstr>Решение задачи</vt:lpstr>
      <vt:lpstr>Решение задачи</vt:lpstr>
      <vt:lpstr>Решение задачи</vt:lpstr>
      <vt:lpstr>Решение задачи</vt:lpstr>
      <vt:lpstr>Первые выводы</vt:lpstr>
      <vt:lpstr>Собираем ключи и минус-слова</vt:lpstr>
      <vt:lpstr>Собираем ключи и минус-слова</vt:lpstr>
      <vt:lpstr>Цена клика удовлетворительна</vt:lpstr>
      <vt:lpstr>Выводы</vt:lpstr>
      <vt:lpstr>Выводы</vt:lpstr>
      <vt:lpstr>Выводы</vt:lpstr>
      <vt:lpstr>Заключение</vt:lpstr>
      <vt:lpstr>Сергей Шилингов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Шилингов</dc:title>
  <cp:lastModifiedBy>admin</cp:lastModifiedBy>
  <cp:revision>53</cp:revision>
  <dcterms:modified xsi:type="dcterms:W3CDTF">2015-09-19T08:19:20Z</dcterms:modified>
</cp:coreProperties>
</file>