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2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6901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dwordspolicy/answer/176108?hl=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words.google.com/support/aw/bin/answer.py?answer=9176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mposweb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://widgetgen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P0uRP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tuqKDZ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zVmuT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lubim.com.ua/stati/sokr-con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support.google.com/analytics/answer/1033867?hl=ru" TargetMode="External"/><Relationship Id="rId4" Type="http://schemas.openxmlformats.org/officeDocument/2006/relationships/hyperlink" Target="http://liraltd.com/nastroyka-i-optimizatsiya-kms-google-adwords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dwords/answer/2991648?hl=ru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shilingov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facebook.com/svshilin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zVmuT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8Xyd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Сергей Шилингов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</a:rPr>
              <a:t>КМС Google Adwords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650" y="742925"/>
            <a:ext cx="2170149" cy="11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Пример графически объявлений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26797"/>
            <a:ext cx="8229599" cy="27650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12121"/>
                </a:solidFill>
              </a:rPr>
              <a:t>Примеры графического объявления: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Пример графически объявлений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2" y="1249275"/>
            <a:ext cx="1831275" cy="371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800" y="1225463"/>
            <a:ext cx="1831274" cy="376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6225" y="1410550"/>
            <a:ext cx="260985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Требования к объявлениям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/>
              <a:t>Всего существует 15 разных размеров графических баннеров в КМС и 13 анимированных. Максимальный размер - до 150 КБ.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Если баннер содержит фон белого цвета, то контуры стоит оформить в рамку черного цвета, толщиной не менее, чем 1 пиксель. 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С подробными требованиями к графическому контенту сайта ознакомьтесь здесь: </a:t>
            </a:r>
            <a:r>
              <a:rPr lang="ru" sz="1800" u="sng">
                <a:solidFill>
                  <a:srgbClr val="3C78D8"/>
                </a:solidFill>
                <a:hlinkClick r:id="rId3"/>
              </a:rPr>
              <a:t>https://support.google.com/adwordspolicy/answer/176108?hl=ru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В текстовых объявлениях в КМС нельзя использовать динамическую вставку.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4. Таргетинг в КМС Google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222222"/>
                </a:solidFill>
              </a:rPr>
              <a:t>Таргетинг</a:t>
            </a:r>
            <a:r>
              <a:rPr lang="ru" sz="1800">
                <a:solidFill>
                  <a:srgbClr val="222222"/>
                </a:solidFill>
              </a:rPr>
              <a:t> — рекламный механизм, позволяющий выделить из всей имеющейся аудитории только ту часть, которая удовлетворяет заданным критериям (целевую аудиторию), и показать рекламу именно ей (Википедия).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В контекстно-медийной сети существуют </a:t>
            </a:r>
            <a:br>
              <a:rPr lang="ru" sz="1800"/>
            </a:br>
            <a:r>
              <a:rPr lang="ru" sz="1800"/>
              <a:t>различные варианты таргета, которые можно </a:t>
            </a:r>
            <a:br>
              <a:rPr lang="ru" sz="1800"/>
            </a:br>
            <a:r>
              <a:rPr lang="ru" sz="1800"/>
              <a:t>использовать как по отдельности, так и </a:t>
            </a:r>
            <a:br>
              <a:rPr lang="ru" sz="1800"/>
            </a:br>
            <a:r>
              <a:rPr lang="ru" sz="1800"/>
              <a:t>комбинируя между собой.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248" y="2813773"/>
            <a:ext cx="3126550" cy="211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Виды таргетинга в КМС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/>
              <a:t>Виды таргета: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Контекстный таргетинг (по ключевым словам)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Места размещения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Таргетинг на темы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Интересы и ремаркетинг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Демографические данные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500" y="2319475"/>
            <a:ext cx="2969300" cy="26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Контекстный таргетинг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>
                <a:solidFill>
                  <a:srgbClr val="212121"/>
                </a:solidFill>
                <a:hlinkClick r:id="rId3"/>
              </a:rPr>
              <a:t>Контекстный таргетинг</a:t>
            </a:r>
            <a:r>
              <a:rPr lang="ru" sz="1800">
                <a:solidFill>
                  <a:srgbClr val="212121"/>
                </a:solidFill>
              </a:rPr>
              <a:t> используется для автоматического подбора мест размещения в контекстно-медийной сети Google, соответствующих заданным ключевым словам.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21212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" sz="1800" b="1">
                <a:solidFill>
                  <a:srgbClr val="212121"/>
                </a:solidFill>
              </a:rPr>
              <a:t>ВАЖНО: </a:t>
            </a:r>
            <a:r>
              <a:rPr lang="ru" sz="1800">
                <a:solidFill>
                  <a:srgbClr val="212121"/>
                </a:solidFill>
              </a:rPr>
              <a:t>Ключевые слова в широком соответствии. Также можно указать минус-слова.Если они будут содержаться на потенциальных страницах таргета - показ объявлений не состоится.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Пример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00" y="1298412"/>
            <a:ext cx="8209800" cy="352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Места размещения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000000"/>
                </a:solidFill>
              </a:rPr>
              <a:t>На вкладке “места размещения” Вы можете не только указать площадки для таргетирования рекламных объявлений, но и площадки, где их НЕ показывать.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ru" sz="1800" b="1">
                <a:solidFill>
                  <a:srgbClr val="000000"/>
                </a:solidFill>
              </a:rPr>
              <a:t>Есть 2 вида мест размещения:</a:t>
            </a:r>
          </a:p>
          <a:p>
            <a:pPr rtl="0">
              <a:spcBef>
                <a:spcPts val="0"/>
              </a:spcBef>
              <a:buNone/>
            </a:pPr>
            <a:endParaRPr sz="1800" b="1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1800">
                <a:solidFill>
                  <a:srgbClr val="000000"/>
                </a:solidFill>
              </a:rPr>
              <a:t>Выбранные вручную (когда мы самостоятельно указываем системе площадки для таргетинга - сайты, разделы сайтов, конкретные страницы)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1800">
                <a:solidFill>
                  <a:srgbClr val="000000"/>
                </a:solidFill>
              </a:rPr>
              <a:t>Выбранные автоматически (когда список площадок пополняется автоматически при показах них рекламных объявлений по другим условиям таргетинга, напр. ключевые слова или темы). 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Пример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46400"/>
            <a:ext cx="8229600" cy="342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Пример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27150"/>
            <a:ext cx="8229598" cy="19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92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12121"/>
                </a:solidFill>
              </a:rPr>
              <a:t>Пример площадки, выбранной вручную: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Обо мне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/>
              <a:t>Сергей Шилингов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 dirty="0"/>
              <a:t>Сертифицированный специалист Google по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/>
              <a:t>контекстной рекламе,видеорекламе, аналитике.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 dirty="0"/>
              <a:t>Совладелец агентства эффективных интернет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/>
              <a:t>продаж </a:t>
            </a:r>
            <a:r>
              <a:rPr lang="ru" sz="1800" b="1" u="sng" dirty="0">
                <a:solidFill>
                  <a:srgbClr val="3C78D8"/>
                </a:solidFill>
                <a:hlinkClick r:id="rId3"/>
              </a:rPr>
              <a:t>TemposWEB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 dirty="0"/>
              <a:t>Совладелец SaaS-решения по управлению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/>
              <a:t>заявками и звонками </a:t>
            </a:r>
            <a:r>
              <a:rPr lang="ru" sz="1800" b="1" u="sng" dirty="0">
                <a:solidFill>
                  <a:srgbClr val="3C78D8"/>
                </a:solidFill>
                <a:hlinkClick r:id="rId4"/>
              </a:rPr>
              <a:t>WidgetGEN</a:t>
            </a:r>
            <a:r>
              <a:rPr lang="ru" sz="1800" b="1" dirty="0"/>
              <a:t>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 dirty="0">
              <a:solidFill>
                <a:srgbClr val="3C78D8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/>
              <a:t>Провел более $ </a:t>
            </a:r>
            <a:r>
              <a:rPr lang="ru" sz="1800" dirty="0" smtClean="0"/>
              <a:t>100 000 </a:t>
            </a:r>
            <a:r>
              <a:rPr lang="ru" sz="1800" dirty="0"/>
              <a:t>через рекламные аккаунты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/>
              <a:t>Google и Yandex для наших клиентов.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5350" y="1424200"/>
            <a:ext cx="1975174" cy="27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Исключения мест размещения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275" y="1320350"/>
            <a:ext cx="7600524" cy="342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Таргетинг на темы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>
                <a:solidFill>
                  <a:srgbClr val="212121"/>
                </a:solidFill>
              </a:rPr>
              <a:t>Таргетинг на темы</a:t>
            </a:r>
            <a:r>
              <a:rPr lang="ru" sz="1800">
                <a:solidFill>
                  <a:srgbClr val="212121"/>
                </a:solidFill>
              </a:rPr>
              <a:t> позволяет показывать объявления сразу на множестве страниц одной предметной направленности, будь то музыка, сельское хозяйство или что-то ещё.</a:t>
            </a:r>
          </a:p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212121"/>
                </a:solidFill>
              </a:rPr>
              <a:t>Подходит для пользователей, которым нужно привлечь дополнительный трафик или быстро охватить широкую аудиторию.</a:t>
            </a:r>
          </a:p>
          <a:p>
            <a:pPr algn="r" rtl="0">
              <a:spcBef>
                <a:spcPts val="0"/>
              </a:spcBef>
              <a:buNone/>
            </a:pPr>
            <a:r>
              <a:rPr lang="ru" sz="1800">
                <a:solidFill>
                  <a:srgbClr val="212121"/>
                </a:solidFill>
              </a:rPr>
              <a:t>Первоисточник: </a:t>
            </a:r>
            <a:r>
              <a:rPr lang="ru" sz="1800" u="sng">
                <a:solidFill>
                  <a:srgbClr val="3C78D8"/>
                </a:solidFill>
                <a:hlinkClick r:id="rId3"/>
              </a:rPr>
              <a:t>https://goo.gl/P0uRPn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21212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Интересы и ремаркетинг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/>
              <a:t>Интересы и ремаркетинг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Интересы пользователей выбираем 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из списка, либо указываем страницы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форумов, блогов, порталов, а также 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сайты конкурентов для более точного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определения целевой аудитории</a:t>
            </a:r>
          </a:p>
          <a:p>
            <a:pPr>
              <a:spcBef>
                <a:spcPts val="0"/>
              </a:spcBef>
              <a:buNone/>
            </a:pPr>
            <a:r>
              <a:rPr lang="ru" sz="1800"/>
              <a:t>по интересам.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305" y="1237537"/>
            <a:ext cx="3586494" cy="36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Аудитории по интересам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625" y="1243825"/>
            <a:ext cx="6654751" cy="369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Ремаркетинг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222222"/>
                </a:solidFill>
              </a:rPr>
              <a:t>Ремаркетинг</a:t>
            </a:r>
            <a:r>
              <a:rPr lang="ru" sz="1800">
                <a:solidFill>
                  <a:srgbClr val="222222"/>
                </a:solidFill>
              </a:rPr>
              <a:t> (</a:t>
            </a:r>
            <a:r>
              <a:rPr lang="ru" sz="1800" b="1">
                <a:solidFill>
                  <a:srgbClr val="222222"/>
                </a:solidFill>
              </a:rPr>
              <a:t>remarketing</a:t>
            </a:r>
            <a:r>
              <a:rPr lang="ru" sz="1800">
                <a:solidFill>
                  <a:srgbClr val="222222"/>
                </a:solidFill>
              </a:rPr>
              <a:t>) – </a:t>
            </a:r>
            <a:r>
              <a:rPr lang="ru" sz="1800" b="1">
                <a:solidFill>
                  <a:srgbClr val="222222"/>
                </a:solidFill>
              </a:rPr>
              <a:t>это</a:t>
            </a:r>
            <a:r>
              <a:rPr lang="ru" sz="1800">
                <a:solidFill>
                  <a:srgbClr val="222222"/>
                </a:solidFill>
              </a:rPr>
              <a:t> технология поведенческого таргетинга рекламы в контекстно-медийной сети таким образом, чтобы пользователь, зашедший на сайт, но не совершивший целевого действия, вернулся обратно и завершил его. Самые широкий возможности </a:t>
            </a:r>
            <a:r>
              <a:rPr lang="ru" sz="1800" b="1">
                <a:solidFill>
                  <a:srgbClr val="222222"/>
                </a:solidFill>
              </a:rPr>
              <a:t>ремаркетинга</a:t>
            </a:r>
            <a:r>
              <a:rPr lang="ru" sz="1800">
                <a:solidFill>
                  <a:srgbClr val="222222"/>
                </a:solidFill>
              </a:rPr>
              <a:t> предоставляет Google AdWords.</a:t>
            </a:r>
          </a:p>
          <a:p>
            <a:pPr lvl="0" algn="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222222"/>
                </a:solidFill>
              </a:rPr>
              <a:t>Первоисточник: </a:t>
            </a:r>
            <a:r>
              <a:rPr lang="ru" sz="1800" u="sng">
                <a:solidFill>
                  <a:srgbClr val="3C78D8"/>
                </a:solidFill>
                <a:hlinkClick r:id="rId3"/>
              </a:rPr>
              <a:t>http://goo.gl/tuqKDZ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Ремаркетинг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950" y="1220850"/>
            <a:ext cx="61341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Ремаркетинг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b="1"/>
              <a:t>Технологии ремаркетинга Google: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b="1"/>
              <a:t>Стандартный ремаркетинг:</a:t>
            </a:r>
            <a:r>
              <a:rPr lang="ru" sz="1800"/>
              <a:t> показ рекламы пользователям, ранее посещавшим ваш сайт, когда они просматривают другие сайты в контекстно-медийной сети и пользуются мобильными приложениями, входящими в ее состав.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b="1"/>
              <a:t>Динамический ремаркетинг:</a:t>
            </a:r>
            <a:r>
              <a:rPr lang="ru" sz="1800"/>
              <a:t> то же, что и стандартный, но пользователи видят рекламу именно тех товаров или услуг, которыми они интересовались на вашем сайте.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Ремаркетинг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b="1"/>
              <a:t>Ремаркетинг для мобильных приложений:</a:t>
            </a:r>
            <a:r>
              <a:rPr lang="ru" sz="1800"/>
              <a:t> пользователи, посещавшие ваш мобильный веб-сайт или открывавшие ваше мобильное приложение, видят вашу рекламу на других мобильных веб-сайтах и в других мобильных приложениях.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b="1"/>
              <a:t>Списки ремаркетинга для поисковых объявлений:</a:t>
            </a:r>
            <a:r>
              <a:rPr lang="ru" sz="1800"/>
              <a:t> пользователи, уже посещавшие ваш сайт, видят ваши объявления рядом с результатами поиска Google.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800" b="1"/>
              <a:t>Ремаркетинг для видео:</a:t>
            </a:r>
            <a:r>
              <a:rPr lang="ru" sz="1800"/>
              <a:t> пользователи, смотревшие ваши видео или ваш канал YouTube, видят вашу рекламу в других разделах YouTube, на сайтах и в видеороликах контекстно-медийной сети, а также в приложениях.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Демографические данные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/>
              <a:t>Демографические данные</a:t>
            </a:r>
          </a:p>
          <a:p>
            <a:pPr>
              <a:spcBef>
                <a:spcPts val="0"/>
              </a:spcBef>
              <a:buNone/>
            </a:pPr>
            <a:r>
              <a:rPr lang="ru" sz="1800"/>
              <a:t>В отличии от поисковой сети, в контекстно-медийной сети мы можем также указывать пол пользователей, их возраст и родительский статус при таргетировании объявлений: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814450"/>
            <a:ext cx="8229600" cy="211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5. Планирование показа в КМС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>
                <a:solidFill>
                  <a:srgbClr val="212121"/>
                </a:solidFill>
              </a:rPr>
              <a:t>Планирование и реализация медийной кампании включает в себя пять следующих этапов:</a:t>
            </a:r>
          </a:p>
          <a:p>
            <a:pPr rtl="0">
              <a:spcBef>
                <a:spcPts val="0"/>
              </a:spcBef>
              <a:buNone/>
            </a:pPr>
            <a:endParaRPr sz="1800" b="1">
              <a:solidFill>
                <a:srgbClr val="21212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77777"/>
              <a:buFont typeface="Arial"/>
              <a:buAutoNum type="arabicPeriod"/>
            </a:pPr>
            <a:r>
              <a:rPr lang="ru" sz="1800"/>
              <a:t>Определение целей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77777"/>
              <a:buFont typeface="Arial"/>
              <a:buAutoNum type="arabicPeriod"/>
            </a:pPr>
            <a:r>
              <a:rPr lang="ru" sz="1800"/>
              <a:t>Определение целевой аудитории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77777"/>
              <a:buFont typeface="Arial"/>
              <a:buAutoNum type="arabicPeriod"/>
            </a:pPr>
            <a:r>
              <a:rPr lang="ru" sz="1800"/>
              <a:t>Создание медийного объявления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77777"/>
              <a:buFont typeface="Arial"/>
              <a:buAutoNum type="arabicPeriod"/>
            </a:pPr>
            <a:r>
              <a:rPr lang="ru" sz="1800"/>
              <a:t>Выбор ставок и бюджета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77777"/>
              <a:buFont typeface="Arial"/>
              <a:buAutoNum type="arabicPeriod"/>
            </a:pPr>
            <a:r>
              <a:rPr lang="ru" sz="1800"/>
              <a:t>Выбор инструментов и функций </a:t>
            </a:r>
            <a:br>
              <a:rPr lang="ru" sz="1800"/>
            </a:br>
            <a:r>
              <a:rPr lang="ru" sz="1800"/>
              <a:t>для оптимизации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212121"/>
              </a:solidFill>
            </a:endParaRP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700" y="2228475"/>
            <a:ext cx="2560650" cy="22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Что разберем?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/>
              <a:t>Что такое контекстно-медийная сеть (КМС) Google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/>
              <a:t>Преимущества рекламы в КМС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/>
              <a:t>Типы объявлений в КМС Google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/>
              <a:t>Что такое таргетинг? Типы таргетинга в КМС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/>
              <a:t>Планирование показа объявлений в </a:t>
            </a:r>
            <a:r>
              <a:rPr lang="ru" sz="1800" dirty="0" smtClean="0"/>
              <a:t>КМС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 smtClean="0"/>
              <a:t>Оптимизация рекламных кампаний в КМС</a:t>
            </a:r>
            <a:endParaRPr lang="ru" sz="1800" dirty="0" smtClean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 smtClean="0"/>
              <a:t>Тезисы</a:t>
            </a:r>
            <a:endParaRPr lang="ru" sz="1800" dirty="0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Определение целей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/>
              <a:t>Определение целей:</a:t>
            </a:r>
          </a:p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212121"/>
                </a:solidFill>
              </a:rPr>
              <a:t>Хотите получить прямой отклик (подписки, заявки, звонки и т.д.)?</a:t>
            </a:r>
            <a:br>
              <a:rPr lang="ru" sz="1800">
                <a:solidFill>
                  <a:srgbClr val="212121"/>
                </a:solidFill>
              </a:rPr>
            </a:br>
            <a:r>
              <a:rPr lang="ru" sz="1800">
                <a:solidFill>
                  <a:srgbClr val="212121"/>
                </a:solidFill>
              </a:rPr>
              <a:t>Или вам нужно повысить узнаваемость бренда?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21212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" sz="1800">
                <a:solidFill>
                  <a:srgbClr val="212121"/>
                </a:solidFill>
              </a:rPr>
              <a:t>От этого будет зависеть какие варианты </a:t>
            </a:r>
            <a:br>
              <a:rPr lang="ru" sz="1800">
                <a:solidFill>
                  <a:srgbClr val="212121"/>
                </a:solidFill>
              </a:rPr>
            </a:br>
            <a:r>
              <a:rPr lang="ru" sz="1800">
                <a:solidFill>
                  <a:srgbClr val="212121"/>
                </a:solidFill>
              </a:rPr>
              <a:t>таргета и настройки рекламных кампаний </a:t>
            </a:r>
            <a:br>
              <a:rPr lang="ru" sz="1800">
                <a:solidFill>
                  <a:srgbClr val="212121"/>
                </a:solidFill>
              </a:rPr>
            </a:br>
            <a:r>
              <a:rPr lang="ru" sz="1800">
                <a:solidFill>
                  <a:srgbClr val="212121"/>
                </a:solidFill>
              </a:rPr>
              <a:t>подходят именно Вам.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375" y="2549500"/>
            <a:ext cx="2970424" cy="23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Цель - прямой отклик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/>
              <a:t>Прямой отклик: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Стремимся получить как можно больше конверсий и как можно дешевле.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ru" sz="1800"/>
              <a:t>Следовательно, нам подходят</a:t>
            </a:r>
          </a:p>
          <a:p>
            <a:pPr>
              <a:spcBef>
                <a:spcPts val="0"/>
              </a:spcBef>
              <a:buNone/>
            </a:pPr>
            <a:r>
              <a:rPr lang="ru" sz="1800"/>
              <a:t>Контекстный таргетинг, места размещения, интересы по конкурентам, ремаркетинг. И не подходят темы и </a:t>
            </a:r>
            <a:br>
              <a:rPr lang="ru" sz="1800"/>
            </a:br>
            <a:r>
              <a:rPr lang="ru" sz="1800"/>
              <a:t>общие категории интересов </a:t>
            </a:r>
            <a:br>
              <a:rPr lang="ru" sz="1800"/>
            </a:br>
            <a:r>
              <a:rPr lang="ru" sz="1800"/>
              <a:t>пользователей.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175" y="3075375"/>
            <a:ext cx="3734624" cy="185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Цель - брендинг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/>
              <a:t>Брендинг: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Показать рекламу как можно большему количеству уникальных пользователей из целевой аудитории в рамках заданного бюджета.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ru" sz="1800"/>
              <a:t>Следовательно, нам подходят:</a:t>
            </a:r>
          </a:p>
          <a:p>
            <a:pPr>
              <a:spcBef>
                <a:spcPts val="0"/>
              </a:spcBef>
              <a:buNone/>
            </a:pPr>
            <a:r>
              <a:rPr lang="ru" sz="1800"/>
              <a:t>Таргетинг по местам размещения и демографии, </a:t>
            </a:r>
            <a:br>
              <a:rPr lang="ru" sz="1800"/>
            </a:br>
            <a:r>
              <a:rPr lang="ru" sz="1800"/>
              <a:t>контекстный таргетинг, ограничение частоты показов. </a:t>
            </a:r>
            <a:br>
              <a:rPr lang="ru" sz="1800"/>
            </a:br>
            <a:r>
              <a:rPr lang="ru" sz="1800"/>
              <a:t>Если нам важно, чтобы </a:t>
            </a:r>
            <a:br>
              <a:rPr lang="ru" sz="1800"/>
            </a:br>
            <a:r>
              <a:rPr lang="ru" sz="1800"/>
              <a:t>пользователь попал на сайт и реклама ему больше </a:t>
            </a:r>
            <a:br>
              <a:rPr lang="ru" sz="1800"/>
            </a:br>
            <a:r>
              <a:rPr lang="ru" sz="1800"/>
              <a:t>не показывалась - создаем и исключаем </a:t>
            </a:r>
            <a:br>
              <a:rPr lang="ru" sz="1800"/>
            </a:br>
            <a:r>
              <a:rPr lang="ru" sz="1800"/>
              <a:t>список ремаркетинга.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250" y="2851975"/>
            <a:ext cx="2017550" cy="20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Определяем целевую аудиторию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 b="1"/>
              <a:t>Определяем ЦА</a:t>
            </a:r>
            <a:r>
              <a:rPr lang="ru" sz="1800"/>
              <a:t> по геотаргетингу, языковому таргетингу, демографии, времени показа объявлений, типу устройств, желаемому формату объявлений, ключевым словам, темам и интересам.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2258850"/>
            <a:ext cx="8001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Планировщик КМС Google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/>
              <a:t>Определение целевой </a:t>
            </a:r>
            <a:br>
              <a:rPr lang="ru" sz="1800" b="1"/>
            </a:br>
            <a:r>
              <a:rPr lang="ru" sz="1800" b="1"/>
              <a:t>аудитории: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/>
            </a:r>
            <a:br>
              <a:rPr lang="ru" sz="1800"/>
            </a:br>
            <a:r>
              <a:rPr lang="ru" sz="1800"/>
              <a:t>В этом нам очень поможет </a:t>
            </a:r>
            <a:br>
              <a:rPr lang="ru" sz="1800"/>
            </a:br>
            <a:r>
              <a:rPr lang="ru" sz="1800"/>
              <a:t>планировщик КМС Google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endParaRPr sz="1800" b="1"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698" y="1435725"/>
            <a:ext cx="4765949" cy="34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Планировщик КМС Google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 b="1"/>
              <a:t>Как попасть в планировщик КМС Google?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39810"/>
            <a:ext cx="8229598" cy="1785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Планировщик КМС Google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325" y="1235100"/>
            <a:ext cx="7601325" cy="36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Планировщик КМС Google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/>
              <a:t>Заранее определите доступные форматы рекламы на интересующих Вас  сайтах: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" y="2271100"/>
            <a:ext cx="775335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Охват и частота показов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/>
              <a:t>Охват и частота показов объявлений</a:t>
            </a:r>
          </a:p>
          <a:p>
            <a:pPr>
              <a:spcBef>
                <a:spcPts val="0"/>
              </a:spcBef>
              <a:buNone/>
            </a:pPr>
            <a:r>
              <a:rPr lang="ru" sz="1800" b="1"/>
              <a:t>Охват</a:t>
            </a:r>
            <a:r>
              <a:rPr lang="ru" sz="1800"/>
              <a:t> - количество уникальных файлов cookie (1 устройство, 1 браузер - 1 файл cookie), которые соответствуют заданным параметрам таргета.</a:t>
            </a:r>
            <a:br>
              <a:rPr lang="ru" sz="1800"/>
            </a:br>
            <a:r>
              <a:rPr lang="ru" sz="1800"/>
              <a:t/>
            </a:r>
            <a:br>
              <a:rPr lang="ru" sz="1800"/>
            </a:br>
            <a:r>
              <a:rPr lang="ru" sz="1800" b="1"/>
              <a:t>Частота показов</a:t>
            </a:r>
            <a:r>
              <a:rPr lang="ru" sz="1800"/>
              <a:t> - количество показов рекламного объявления 1 уникальному пользователю в определнный промежуток времени.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Создание медийных объявлений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/>
              <a:t>Вручную - отрисовка дизайнером по согласованному ТЗ с учетом требований Google относительно рекламных материалов.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/>
              <a:t>Автоматически с помощью Галереи форматов объявлений.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948" y="2267175"/>
            <a:ext cx="6776099" cy="25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1. Что такое КМС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/>
              <a:t>КМС состоит из ряда сайтов Google (например, Gmail и YouTube), веб-ресурсов партнеров, а также мобильных сайтов и приложений, где демонстрируются объявления AdWords, совпадающие по содержанию с определенной страницей.</a:t>
            </a:r>
          </a:p>
          <a:p>
            <a:pPr marR="0"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Первоисточник: </a:t>
            </a:r>
            <a:r>
              <a:rPr lang="ru" sz="1800" u="sng">
                <a:solidFill>
                  <a:srgbClr val="3C78D8"/>
                </a:solidFill>
                <a:hlinkClick r:id="rId3"/>
              </a:rPr>
              <a:t>https://goo.gl/zVmuT8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993799"/>
            <a:ext cx="2291699" cy="126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Создание медийных объявлений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/>
              <a:t>Укажите страницу, на основе которой</a:t>
            </a:r>
            <a:br>
              <a:rPr lang="ru" sz="1800"/>
            </a:br>
            <a:r>
              <a:rPr lang="ru" sz="1800"/>
              <a:t>Вы хотели бы создать автоматически</a:t>
            </a:r>
            <a:br>
              <a:rPr lang="ru" sz="1800"/>
            </a:br>
            <a:r>
              <a:rPr lang="ru" sz="1800"/>
              <a:t>генерируемые баннеры.</a:t>
            </a:r>
            <a:br>
              <a:rPr lang="ru" sz="1800"/>
            </a:br>
            <a:r>
              <a:rPr lang="ru" sz="1800"/>
              <a:t/>
            </a:r>
            <a:br>
              <a:rPr lang="ru" sz="1800"/>
            </a:br>
            <a:r>
              <a:rPr lang="ru" sz="1800" b="1"/>
              <a:t>ВАЖНО: </a:t>
            </a:r>
            <a:r>
              <a:rPr lang="ru" sz="1800"/>
              <a:t>Вы можете использовать</a:t>
            </a:r>
            <a:br>
              <a:rPr lang="ru" sz="1800"/>
            </a:br>
            <a:r>
              <a:rPr lang="ru" sz="1800"/>
              <a:t>не только свою страницу, но и </a:t>
            </a:r>
            <a:br>
              <a:rPr lang="ru" sz="1800"/>
            </a:br>
            <a:r>
              <a:rPr lang="ru" sz="1800"/>
              <a:t>любую другую страницу из</a:t>
            </a:r>
            <a:br>
              <a:rPr lang="ru" sz="1800"/>
            </a:br>
            <a:r>
              <a:rPr lang="ru" sz="1800"/>
              <a:t>сети интернет.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050" y="1200146"/>
            <a:ext cx="3690750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Выбор ставок и бюджетов</a:t>
            </a:r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00" y="1287781"/>
            <a:ext cx="7849799" cy="3641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Важные настройки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1277050"/>
            <a:ext cx="649605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Важные настройки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26039"/>
            <a:ext cx="8229600" cy="161171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/>
              <a:t>Ограничиваем количество показов на 1 пользователя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Важные настройки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/>
              <a:t>При необходимости </a:t>
            </a:r>
            <a:br>
              <a:rPr lang="ru" sz="1800"/>
            </a:br>
            <a:r>
              <a:rPr lang="ru" sz="1800"/>
              <a:t>выбираем только </a:t>
            </a:r>
            <a:br>
              <a:rPr lang="ru" sz="1800"/>
            </a:br>
            <a:r>
              <a:rPr lang="ru" sz="1800"/>
              <a:t>целевые устройства и</a:t>
            </a:r>
            <a:br>
              <a:rPr lang="ru" sz="1800"/>
            </a:br>
            <a:r>
              <a:rPr lang="ru" sz="1800"/>
              <a:t>браузеры.</a:t>
            </a:r>
            <a:br>
              <a:rPr lang="ru" sz="1800"/>
            </a:br>
            <a:r>
              <a:rPr lang="ru" sz="1800"/>
              <a:t/>
            </a:r>
            <a:br>
              <a:rPr lang="ru" sz="1800"/>
            </a:br>
            <a:r>
              <a:rPr lang="ru" sz="1800"/>
              <a:t>Мобильный интернет </a:t>
            </a:r>
            <a:br>
              <a:rPr lang="ru" sz="1800"/>
            </a:br>
            <a:r>
              <a:rPr lang="ru" sz="1800"/>
              <a:t>медленный.</a:t>
            </a:r>
            <a:br>
              <a:rPr lang="ru" sz="1800"/>
            </a:br>
            <a:r>
              <a:rPr lang="ru" sz="1800"/>
              <a:t>Выбираю Wi-Fi для</a:t>
            </a:r>
            <a:br>
              <a:rPr lang="ru" sz="1800"/>
            </a:br>
            <a:r>
              <a:rPr lang="ru" sz="1800"/>
              <a:t>мобильных телефонов.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565" y="1248975"/>
            <a:ext cx="5472235" cy="36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 smtClean="0"/>
              <a:t>6. Оптимизация </a:t>
            </a:r>
            <a:r>
              <a:rPr lang="ru" dirty="0"/>
              <a:t>кампаний в КМС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dirty="0"/>
              <a:t>Для того чтобы существенно повысить результативность Ваших рекламных кампаний: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/>
              <a:t>Используйте связку Adwords и Analytics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/>
              <a:t>Отслеживайте цели и события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/>
              <a:t>Регулярно проверяйте свои рекламные кампании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/>
              <a:t>Оценивайте результат и вносите </a:t>
            </a:r>
            <a:br>
              <a:rPr lang="ru" sz="1800" dirty="0"/>
            </a:br>
            <a:r>
              <a:rPr lang="ru" sz="1800" dirty="0"/>
              <a:t>корректировки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275" y="2631800"/>
            <a:ext cx="2361525" cy="229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Конверсии в КМС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075" y="1255650"/>
            <a:ext cx="7099849" cy="365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Конверсии по объявлениям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40269"/>
            <a:ext cx="8229601" cy="27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/>
              <a:t>По формату объявления в группе объявлений: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Конверсии по местам размещения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51417"/>
            <a:ext cx="8229599" cy="3587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По спискам ремаркетинга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50" y="1255275"/>
            <a:ext cx="7821100" cy="367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Пример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1475202"/>
            <a:ext cx="8229600" cy="332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По демографии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/>
              <a:t>В этом случае конверсия среди женщин в 1,5 раза выше, чем среди мужчин:</a:t>
            </a:r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70300"/>
            <a:ext cx="8229598" cy="90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Полезные ресурсы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/>
              <a:t>Сокровища контекстника: </a:t>
            </a:r>
            <a:r>
              <a:rPr lang="ru" sz="1800" u="sng">
                <a:solidFill>
                  <a:srgbClr val="3C78D8"/>
                </a:solidFill>
                <a:hlinkClick r:id="rId3"/>
              </a:rPr>
              <a:t>http://clubim.com.ua/stati/sokr-cont/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Статья об оптимизации рекламы в КМС: </a:t>
            </a:r>
            <a:r>
              <a:rPr lang="ru" sz="1800" u="sng">
                <a:solidFill>
                  <a:srgbClr val="3C78D8"/>
                </a:solidFill>
                <a:hlinkClick r:id="rId4"/>
              </a:rPr>
              <a:t>http://liraltd.com/nastroyka-i-optimizatsiya-kms-google-adwords</a:t>
            </a:r>
            <a:r>
              <a:rPr lang="ru" sz="1800">
                <a:solidFill>
                  <a:srgbClr val="3C78D8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000000"/>
                </a:solidFill>
              </a:rPr>
              <a:t>Компоновщик URL Google: </a:t>
            </a:r>
            <a:r>
              <a:rPr lang="ru" sz="1800" u="sng">
                <a:solidFill>
                  <a:srgbClr val="3C78D8"/>
                </a:solidFill>
                <a:hlinkClick r:id="rId5"/>
              </a:rPr>
              <a:t>https://support.google.com/analytics/answer/1033867?hl=ru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369" name="Shape 3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4725" y="2903775"/>
            <a:ext cx="2022074" cy="202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7. Тезисы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b="1"/>
              <a:t>Контекстно-медийная сеть</a:t>
            </a:r>
            <a:r>
              <a:rPr lang="ru" sz="1800"/>
              <a:t> (КМС или GDN) - это сеть сайтов-партнеров Google, на которых показываються Ваши рекламные объявления.</a:t>
            </a:r>
          </a:p>
          <a:p>
            <a:pPr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r>
              <a:rPr lang="ru" sz="1800" b="1"/>
              <a:t>Типы объявлений в КМС: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Текстовые объявления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Графические объявления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Мультимедийные объявления (анимация)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Видеообъявления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21212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12121"/>
                </a:solidFill>
              </a:rPr>
              <a:t>Как создавать автоматические графические объявления, здесь:</a:t>
            </a:r>
            <a:r>
              <a:rPr lang="ru" sz="1800">
                <a:solidFill>
                  <a:srgbClr val="212121"/>
                </a:solidFill>
              </a:rPr>
              <a:t/>
            </a:r>
            <a:br>
              <a:rPr lang="ru" sz="1800">
                <a:solidFill>
                  <a:srgbClr val="212121"/>
                </a:solidFill>
              </a:rPr>
            </a:br>
            <a:r>
              <a:rPr lang="ru" sz="1800" u="sng">
                <a:solidFill>
                  <a:srgbClr val="3C78D8"/>
                </a:solidFill>
                <a:hlinkClick r:id="rId3"/>
              </a:rPr>
              <a:t>https://support.google.com/adwords/answer/2991648?hl=ru</a:t>
            </a:r>
          </a:p>
          <a:p>
            <a:pPr lvl="0">
              <a:spcBef>
                <a:spcPts val="0"/>
              </a:spcBef>
              <a:buNone/>
            </a:pPr>
            <a:endParaRPr sz="1800" b="1">
              <a:solidFill>
                <a:srgbClr val="21212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Тезисы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12121"/>
                </a:solidFill>
              </a:rPr>
              <a:t>Типы таргетинга в КМС: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Контекстный таргетинг (по ключевым словам)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Места размещения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Таргетинг на темы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Интересы и ремаркетинг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Демографические данные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ru" sz="1800" b="1"/>
              <a:t>Обязательно используем в работе Google Analytics 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/>
              <a:t>(цели и события)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Вопросы?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Спасибо за внимание!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/>
              <a:t>МОБ:     093 216-62-19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/>
              <a:t>ТЕЛ:    </a:t>
            </a:r>
            <a:r>
              <a:rPr lang="ru" sz="1000"/>
              <a:t>   </a:t>
            </a:r>
            <a:r>
              <a:rPr lang="ru"/>
              <a:t> </a:t>
            </a:r>
            <a:r>
              <a:rPr lang="ru" sz="600"/>
              <a:t> </a:t>
            </a:r>
            <a:r>
              <a:rPr lang="ru"/>
              <a:t>044 543-01-06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/>
              <a:t>VK:         </a:t>
            </a:r>
            <a:r>
              <a:rPr lang="ru" u="sng">
                <a:solidFill>
                  <a:srgbClr val="3C78D8"/>
                </a:solidFill>
                <a:hlinkClick r:id="rId3"/>
              </a:rPr>
              <a:t>http://vk.com/shilingov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/>
              <a:t>FB:         </a:t>
            </a:r>
            <a:r>
              <a:rPr lang="ru" u="sng">
                <a:solidFill>
                  <a:srgbClr val="3C78D8"/>
                </a:solidFill>
                <a:hlinkClick r:id="rId4"/>
              </a:rPr>
              <a:t>facebook.com/svshilingov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/>
              <a:t>SKYPE:  svshilingov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/>
              <a:t>EMAIL:   s.shilingov@gmail.com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6650" y="1367125"/>
            <a:ext cx="2170149" cy="11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Пример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00" y="1225300"/>
            <a:ext cx="7986598" cy="37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Задачи, которые решает КМС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/>
              <a:t>Контекстно-медийная сеть позволяет рекламодателям решать следующие задачи: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показывать привлекательные и полезные объявления большому количеству пользователей с различными интересами;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повышать узнаваемость бренда и находить постоянных покупателей;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1800"/>
              <a:t>более точно выбирать место показа объявлений и тип целевой аудитории.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1800"/>
              <a:t>Первоисточник: </a:t>
            </a:r>
            <a:r>
              <a:rPr lang="ru" sz="1800" u="sng">
                <a:solidFill>
                  <a:srgbClr val="3C78D8"/>
                </a:solidFill>
                <a:hlinkClick r:id="rId3"/>
              </a:rPr>
              <a:t>https://goo.gl/zVmuT8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2. Преимущества рекламы в КМС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212121"/>
                </a:solidFill>
              </a:rPr>
              <a:t>Тысячи рекламодателей показывают в КМС рекламу в сотнях тысяч веб-ресурсов и приложений – от небольших специализированных ресурсов до популярнейших порталов широкой тематики. В КМС Вы всегда найдете нужную аудиторию на подходящих сайтах.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21212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ru" sz="1800" b="1">
                <a:solidFill>
                  <a:srgbClr val="212121"/>
                </a:solidFill>
              </a:rPr>
              <a:t>Из этого имеем основные преимущества КМС: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Огромный охват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Отслеживание эффективности рекламы и ее оптимизация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Контекстный таргетинг</a:t>
            </a:r>
          </a:p>
          <a:p>
            <a:pPr algn="r">
              <a:spcBef>
                <a:spcPts val="0"/>
              </a:spcBef>
              <a:buNone/>
            </a:pPr>
            <a:r>
              <a:rPr lang="ru" sz="1800">
                <a:solidFill>
                  <a:srgbClr val="212121"/>
                </a:solidFill>
              </a:rPr>
              <a:t>Первоисточник: </a:t>
            </a:r>
            <a:r>
              <a:rPr lang="ru" sz="1800" u="sng">
                <a:solidFill>
                  <a:srgbClr val="3C78D8"/>
                </a:solidFill>
                <a:hlinkClick r:id="rId3"/>
              </a:rPr>
              <a:t>https://goo.gl/m8Xydi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Форматы объявлений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12121"/>
                </a:solidFill>
              </a:rPr>
              <a:t>В КМС Google есть различные форматы объявлений: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Текстовые объявления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Графические объявления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Мультимедийные объявления (анимация)</a:t>
            </a:r>
          </a:p>
          <a:p>
            <a:pPr marL="457200" lvl="0" indent="-3429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Char char="●"/>
            </a:pPr>
            <a:r>
              <a:rPr lang="ru" sz="1800">
                <a:solidFill>
                  <a:srgbClr val="212121"/>
                </a:solidFill>
              </a:rPr>
              <a:t>Видеообъявления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ru" sz="1800"/>
              <a:t>Примеры текстового объявления: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701062"/>
            <a:ext cx="35242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8425" y="3734412"/>
            <a:ext cx="304800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1338</Words>
  <Application>Microsoft Office PowerPoint</Application>
  <PresentationFormat>Экран (16:9)</PresentationFormat>
  <Paragraphs>209</Paragraphs>
  <Slides>55</Slides>
  <Notes>55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swiss</vt:lpstr>
      <vt:lpstr>Сергей Шилингов</vt:lpstr>
      <vt:lpstr>Обо мне</vt:lpstr>
      <vt:lpstr>Что разберем?</vt:lpstr>
      <vt:lpstr>1. Что такое КМС</vt:lpstr>
      <vt:lpstr>Пример</vt:lpstr>
      <vt:lpstr>Пример</vt:lpstr>
      <vt:lpstr>Задачи, которые решает КМС</vt:lpstr>
      <vt:lpstr>2. Преимущества рекламы в КМС</vt:lpstr>
      <vt:lpstr>Форматы объявлений</vt:lpstr>
      <vt:lpstr>Пример графически объявлений</vt:lpstr>
      <vt:lpstr>Пример графически объявлений</vt:lpstr>
      <vt:lpstr>Требования к объявлениям</vt:lpstr>
      <vt:lpstr>4. Таргетинг в КМС Google</vt:lpstr>
      <vt:lpstr>Виды таргетинга в КМС</vt:lpstr>
      <vt:lpstr>Контекстный таргетинг</vt:lpstr>
      <vt:lpstr>Пример</vt:lpstr>
      <vt:lpstr>Места размещения</vt:lpstr>
      <vt:lpstr>Пример</vt:lpstr>
      <vt:lpstr>Пример</vt:lpstr>
      <vt:lpstr>Исключения мест размещения</vt:lpstr>
      <vt:lpstr>Таргетинг на темы</vt:lpstr>
      <vt:lpstr>Интересы и ремаркетинг</vt:lpstr>
      <vt:lpstr>Аудитории по интересам</vt:lpstr>
      <vt:lpstr>Ремаркетинг</vt:lpstr>
      <vt:lpstr>Ремаркетинг</vt:lpstr>
      <vt:lpstr>Ремаркетинг</vt:lpstr>
      <vt:lpstr>Ремаркетинг</vt:lpstr>
      <vt:lpstr>Демографические данные</vt:lpstr>
      <vt:lpstr>5. Планирование показа в КМС</vt:lpstr>
      <vt:lpstr>Определение целей</vt:lpstr>
      <vt:lpstr>Цель - прямой отклик</vt:lpstr>
      <vt:lpstr>Цель - брендинг</vt:lpstr>
      <vt:lpstr>Определяем целевую аудиторию</vt:lpstr>
      <vt:lpstr>Планировщик КМС Google</vt:lpstr>
      <vt:lpstr>Планировщик КМС Google</vt:lpstr>
      <vt:lpstr>Планировщик КМС Google</vt:lpstr>
      <vt:lpstr>Планировщик КМС Google</vt:lpstr>
      <vt:lpstr>Охват и частота показов</vt:lpstr>
      <vt:lpstr>Создание медийных объявлений</vt:lpstr>
      <vt:lpstr>Создание медийных объявлений</vt:lpstr>
      <vt:lpstr>Выбор ставок и бюджетов</vt:lpstr>
      <vt:lpstr>Важные настройки</vt:lpstr>
      <vt:lpstr>Важные настройки</vt:lpstr>
      <vt:lpstr>Важные настройки</vt:lpstr>
      <vt:lpstr>6. Оптимизация кампаний в КМС</vt:lpstr>
      <vt:lpstr>Конверсии в КМС</vt:lpstr>
      <vt:lpstr>Конверсии по объявлениям</vt:lpstr>
      <vt:lpstr>Конверсии по местам размещения</vt:lpstr>
      <vt:lpstr>По спискам ремаркетинга</vt:lpstr>
      <vt:lpstr>По демографии</vt:lpstr>
      <vt:lpstr>Полезные ресурсы</vt:lpstr>
      <vt:lpstr>7. Тезисы</vt:lpstr>
      <vt:lpstr>Тезисы</vt:lpstr>
      <vt:lpstr>Вопросы?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Шилингов</dc:title>
  <cp:lastModifiedBy>admin</cp:lastModifiedBy>
  <cp:revision>4</cp:revision>
  <dcterms:modified xsi:type="dcterms:W3CDTF">2015-10-03T06:39:49Z</dcterms:modified>
</cp:coreProperties>
</file>